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
  </p:notesMasterIdLst>
  <p:sldIdLst>
    <p:sldId id="283" r:id="rId5"/>
    <p:sldId id="286" r:id="rId6"/>
    <p:sldId id="287" r:id="rId7"/>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4911" autoAdjust="0"/>
    <p:restoredTop sz="95033" autoAdjust="0"/>
  </p:normalViewPr>
  <p:slideViewPr>
    <p:cSldViewPr snapToGrid="0">
      <p:cViewPr varScale="1">
        <p:scale>
          <a:sx n="92" d="100"/>
          <a:sy n="92" d="100"/>
        </p:scale>
        <p:origin x="90" y="366"/>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commentAuthors" Target="commentAuthor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16/04/2026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dirty="0">
                <a:solidFill>
                  <a:schemeClr val="bg1"/>
                </a:solidFill>
                <a:latin typeface="Century Gothic" panose="020B0502020202020204" pitchFamily="34" charset="0"/>
              </a:rPr>
              <a:t>ALLERGY INFORMATION:</a:t>
            </a:r>
          </a:p>
          <a:p>
            <a:r>
              <a:rPr lang="en-GB" sz="700" b="1" dirty="0">
                <a:solidFill>
                  <a:schemeClr val="bg1"/>
                </a:solidFill>
                <a:latin typeface="Century Gothic" panose="020B0502020202020204" pitchFamily="34" charset="0"/>
              </a:rPr>
              <a:t>If </a:t>
            </a:r>
            <a:r>
              <a:rPr lang="en-GB" sz="700" b="1" dirty="0">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dirty="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16/04/2026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16/04/2026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16/04/2026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16/04/2026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hdphoto" Target="../media/hdphoto1.wdp"/><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svg"/><Relationship Id="rId5" Type="http://schemas.openxmlformats.org/officeDocument/2006/relationships/image" Target="../media/image6.png"/><Relationship Id="rId15" Type="http://schemas.openxmlformats.org/officeDocument/2006/relationships/image" Target="../media/image15.png"/><Relationship Id="rId10" Type="http://schemas.openxmlformats.org/officeDocument/2006/relationships/image" Target="../media/image11.png"/><Relationship Id="rId4" Type="http://schemas.openxmlformats.org/officeDocument/2006/relationships/image" Target="../media/image5.svg"/><Relationship Id="rId9" Type="http://schemas.openxmlformats.org/officeDocument/2006/relationships/image" Target="../media/image10.png"/><Relationship Id="rId14" Type="http://schemas.openxmlformats.org/officeDocument/2006/relationships/image" Target="../media/image14.png"/></Relationships>
</file>

<file path=ppt/slides/_rels/slide2.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hdphoto" Target="../media/hdphoto1.wdp"/><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svg"/><Relationship Id="rId5" Type="http://schemas.openxmlformats.org/officeDocument/2006/relationships/image" Target="../media/image6.png"/><Relationship Id="rId15" Type="http://schemas.openxmlformats.org/officeDocument/2006/relationships/image" Target="../media/image15.png"/><Relationship Id="rId10" Type="http://schemas.openxmlformats.org/officeDocument/2006/relationships/image" Target="../media/image11.png"/><Relationship Id="rId4" Type="http://schemas.openxmlformats.org/officeDocument/2006/relationships/image" Target="../media/image5.svg"/><Relationship Id="rId9" Type="http://schemas.openxmlformats.org/officeDocument/2006/relationships/image" Target="../media/image10.png"/><Relationship Id="rId14" Type="http://schemas.openxmlformats.org/officeDocument/2006/relationships/image" Target="../media/image14.png"/></Relationships>
</file>

<file path=ppt/slides/_rels/slide3.xml.rels><?xml version="1.0" encoding="UTF-8" standalone="yes"?>
<Relationships xmlns="http://schemas.openxmlformats.org/package/2006/relationships"><Relationship Id="rId8" Type="http://schemas.openxmlformats.org/officeDocument/2006/relationships/image" Target="../media/image9.svg"/><Relationship Id="rId13" Type="http://schemas.microsoft.com/office/2007/relationships/hdphoto" Target="../media/hdphoto1.wdp"/><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svg"/><Relationship Id="rId5" Type="http://schemas.openxmlformats.org/officeDocument/2006/relationships/image" Target="../media/image6.png"/><Relationship Id="rId15" Type="http://schemas.openxmlformats.org/officeDocument/2006/relationships/image" Target="../media/image15.png"/><Relationship Id="rId10" Type="http://schemas.openxmlformats.org/officeDocument/2006/relationships/image" Target="../media/image11.png"/><Relationship Id="rId4" Type="http://schemas.openxmlformats.org/officeDocument/2006/relationships/image" Target="../media/image5.svg"/><Relationship Id="rId9" Type="http://schemas.openxmlformats.org/officeDocument/2006/relationships/image" Target="../media/image10.png"/><Relationship Id="rId1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16A08228-5CB4-9E7F-64EB-3B5000CCBF5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6" y="-2478"/>
            <a:ext cx="9899083" cy="6998996"/>
          </a:xfrm>
          <a:prstGeom prst="rect">
            <a:avLst/>
          </a:prstGeom>
        </p:spPr>
      </p:pic>
      <p:graphicFrame>
        <p:nvGraphicFramePr>
          <p:cNvPr id="56" name="Table 107">
            <a:extLst>
              <a:ext uri="{FF2B5EF4-FFF2-40B4-BE49-F238E27FC236}">
                <a16:creationId xmlns:a16="http://schemas.microsoft.com/office/drawing/2014/main" id="{E0F132CA-52AF-AFDC-22A7-6BFEF3D5296F}"/>
              </a:ext>
            </a:extLst>
          </p:cNvPr>
          <p:cNvGraphicFramePr>
            <a:graphicFrameLocks noGrp="1"/>
          </p:cNvGraphicFramePr>
          <p:nvPr>
            <p:extLst>
              <p:ext uri="{D42A27DB-BD31-4B8C-83A1-F6EECF244321}">
                <p14:modId xmlns:p14="http://schemas.microsoft.com/office/powerpoint/2010/main" val="1759331463"/>
              </p:ext>
            </p:extLst>
          </p:nvPr>
        </p:nvGraphicFramePr>
        <p:xfrm>
          <a:off x="1440896" y="990274"/>
          <a:ext cx="7752895" cy="5145976"/>
        </p:xfrm>
        <a:graphic>
          <a:graphicData uri="http://schemas.openxmlformats.org/drawingml/2006/table">
            <a:tbl>
              <a:tblPr firstRow="1" bandRow="1">
                <a:tableStyleId>{5C22544A-7EE6-4342-B048-85BDC9FD1C3A}</a:tableStyleId>
              </a:tblPr>
              <a:tblGrid>
                <a:gridCol w="1529864">
                  <a:extLst>
                    <a:ext uri="{9D8B030D-6E8A-4147-A177-3AD203B41FA5}">
                      <a16:colId xmlns:a16="http://schemas.microsoft.com/office/drawing/2014/main" val="141170056"/>
                    </a:ext>
                  </a:extLst>
                </a:gridCol>
                <a:gridCol w="1588384">
                  <a:extLst>
                    <a:ext uri="{9D8B030D-6E8A-4147-A177-3AD203B41FA5}">
                      <a16:colId xmlns:a16="http://schemas.microsoft.com/office/drawing/2014/main" val="184896271"/>
                    </a:ext>
                  </a:extLst>
                </a:gridCol>
                <a:gridCol w="1677638">
                  <a:extLst>
                    <a:ext uri="{9D8B030D-6E8A-4147-A177-3AD203B41FA5}">
                      <a16:colId xmlns:a16="http://schemas.microsoft.com/office/drawing/2014/main" val="3716586628"/>
                    </a:ext>
                  </a:extLst>
                </a:gridCol>
                <a:gridCol w="1333302">
                  <a:extLst>
                    <a:ext uri="{9D8B030D-6E8A-4147-A177-3AD203B41FA5}">
                      <a16:colId xmlns:a16="http://schemas.microsoft.com/office/drawing/2014/main" val="3229335858"/>
                    </a:ext>
                  </a:extLst>
                </a:gridCol>
                <a:gridCol w="1623707">
                  <a:extLst>
                    <a:ext uri="{9D8B030D-6E8A-4147-A177-3AD203B41FA5}">
                      <a16:colId xmlns:a16="http://schemas.microsoft.com/office/drawing/2014/main" val="2848023262"/>
                    </a:ext>
                  </a:extLst>
                </a:gridCol>
              </a:tblGrid>
              <a:tr h="856631">
                <a:tc>
                  <a:txBody>
                    <a:bodyPr/>
                    <a:lstStyle/>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a:rPr>
                        <a:t>Classic </a:t>
                      </a:r>
                      <a:r>
                        <a:rPr lang="en-GB" sz="900" b="0" i="0" u="none" strike="noStrike" dirty="0">
                          <a:solidFill>
                            <a:srgbClr val="000000"/>
                          </a:solidFill>
                          <a:latin typeface="Century Gothic"/>
                        </a:rPr>
                        <a:t>Macaroni Cheese with </a:t>
                      </a:r>
                      <a:r>
                        <a:rPr lang="en-GB" sz="900" b="1" i="0" u="none" strike="noStrike" dirty="0">
                          <a:solidFill>
                            <a:srgbClr val="000000"/>
                          </a:solidFill>
                          <a:latin typeface="Century Gothic"/>
                        </a:rPr>
                        <a:t> </a:t>
                      </a:r>
                      <a:r>
                        <a:rPr lang="en-GB" sz="900" b="0" i="0" u="none" strike="noStrike" dirty="0">
                          <a:solidFill>
                            <a:srgbClr val="000000"/>
                          </a:solidFill>
                          <a:latin typeface="Century Gothic"/>
                        </a:rPr>
                        <a:t>Sweetcorn  Bread (V) </a:t>
                      </a: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Smokey</a:t>
                      </a:r>
                      <a:r>
                        <a:rPr lang="en-GB" sz="900" b="1" dirty="0">
                          <a:solidFill>
                            <a:srgbClr val="000000"/>
                          </a:solidFill>
                          <a:latin typeface="Century Gothic" pitchFamily="34"/>
                        </a:rPr>
                        <a:t> </a:t>
                      </a:r>
                      <a:r>
                        <a:rPr lang="en-GB" sz="900" b="0" dirty="0">
                          <a:solidFill>
                            <a:srgbClr val="000000"/>
                          </a:solidFill>
                          <a:latin typeface="Century Gothic" pitchFamily="34"/>
                        </a:rPr>
                        <a:t>Bean Burger  with </a:t>
                      </a:r>
                      <a:r>
                        <a:rPr lang="en-GB" sz="900" b="1" dirty="0">
                          <a:solidFill>
                            <a:srgbClr val="000000"/>
                          </a:solidFill>
                          <a:latin typeface="Century Gothic" pitchFamily="34"/>
                        </a:rPr>
                        <a:t> </a:t>
                      </a:r>
                      <a:r>
                        <a:rPr lang="en-GB" sz="900" b="0" dirty="0">
                          <a:solidFill>
                            <a:srgbClr val="000000"/>
                          </a:solidFill>
                          <a:latin typeface="Century Gothic" pitchFamily="34"/>
                        </a:rPr>
                        <a:t>Paprika Wedges (VE)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solidFill>
                            <a:srgbClr val="000000"/>
                          </a:solidFill>
                          <a:latin typeface="Century Gothic" pitchFamily="34"/>
                        </a:rPr>
                        <a:t> </a:t>
                      </a:r>
                      <a:r>
                        <a:rPr lang="en-GB" sz="900" b="0" dirty="0">
                          <a:solidFill>
                            <a:srgbClr val="000000"/>
                          </a:solidFill>
                          <a:latin typeface="Century Gothic" pitchFamily="34"/>
                        </a:rPr>
                        <a:t>Lentil Wellington,  Roast Potatoes &amp; Gravy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US" sz="900" b="1" i="0" u="none" strike="noStrike" dirty="0">
                          <a:solidFill>
                            <a:srgbClr val="000000"/>
                          </a:solidFill>
                          <a:latin typeface="Century Gothic"/>
                        </a:rPr>
                        <a:t> </a:t>
                      </a:r>
                      <a:r>
                        <a:rPr lang="en-US" sz="900" b="0" i="0" u="none" strike="noStrike" dirty="0">
                          <a:solidFill>
                            <a:srgbClr val="000000"/>
                          </a:solidFill>
                          <a:latin typeface="Century Gothic"/>
                        </a:rPr>
                        <a:t>Chef’s Special </a:t>
                      </a:r>
                      <a:r>
                        <a:rPr lang="en-GB" sz="900" b="0" i="0" u="none" strike="noStrike" dirty="0">
                          <a:solidFill>
                            <a:srgbClr val="000000"/>
                          </a:solidFill>
                          <a:latin typeface="Century Gothic"/>
                        </a:rPr>
                        <a:t>Chickpea Curry with </a:t>
                      </a:r>
                      <a:r>
                        <a:rPr lang="en-GB" sz="900" b="1" dirty="0">
                          <a:solidFill>
                            <a:srgbClr val="000000"/>
                          </a:solidFill>
                          <a:latin typeface="Century Gothic"/>
                        </a:rPr>
                        <a:t> </a:t>
                      </a:r>
                      <a:r>
                        <a:rPr lang="en-GB" sz="900" b="0" i="0" u="none" strike="noStrike" dirty="0">
                          <a:solidFill>
                            <a:srgbClr val="000000"/>
                          </a:solidFill>
                          <a:latin typeface="Century Gothic"/>
                        </a:rPr>
                        <a:t>Rice (VE)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solidFill>
                            <a:srgbClr val="000000"/>
                          </a:solidFill>
                          <a:latin typeface="Century Gothic" pitchFamily="34"/>
                        </a:rPr>
                        <a:t> </a:t>
                      </a:r>
                      <a:r>
                        <a:rPr lang="en-GB" sz="900" b="0" i="0" u="none" strike="noStrike" kern="1200" cap="none" spc="0" baseline="0" dirty="0">
                          <a:solidFill>
                            <a:srgbClr val="000000"/>
                          </a:solidFill>
                          <a:uFillTx/>
                          <a:latin typeface="Century Gothic"/>
                        </a:rPr>
                        <a:t>Cheesy Broccoli Frittata with</a:t>
                      </a:r>
                      <a:r>
                        <a:rPr lang="en-GB" sz="900" b="1" dirty="0">
                          <a:solidFill>
                            <a:srgbClr val="000000"/>
                          </a:solidFill>
                          <a:latin typeface="Century Gothic" pitchFamily="34"/>
                        </a:rPr>
                        <a:t> </a:t>
                      </a:r>
                      <a:r>
                        <a:rPr lang="en-GB" sz="900" b="0" i="0" u="none" strike="noStrike" kern="1200" cap="none" spc="0" baseline="0" dirty="0">
                          <a:solidFill>
                            <a:srgbClr val="000000"/>
                          </a:solidFill>
                          <a:uFillTx/>
                          <a:latin typeface="Century Gothic"/>
                        </a:rPr>
                        <a:t>New Potatoes (V)</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213766"/>
                  </a:ext>
                </a:extLst>
              </a:tr>
              <a:tr h="815415">
                <a:tc>
                  <a:txBody>
                    <a:bodyPr/>
                    <a:lstStyle/>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Mild Mexican Chilli with </a:t>
                      </a:r>
                      <a:r>
                        <a:rPr lang="en-GB" sz="900" b="1" dirty="0">
                          <a:solidFill>
                            <a:srgbClr val="000000"/>
                          </a:solidFill>
                          <a:latin typeface="Century Gothic"/>
                        </a:rPr>
                        <a:t> </a:t>
                      </a:r>
                      <a:r>
                        <a:rPr lang="en-GB" sz="900" b="0" dirty="0">
                          <a:solidFill>
                            <a:srgbClr val="000000"/>
                          </a:solidFill>
                          <a:latin typeface="Century Gothic" pitchFamily="34"/>
                        </a:rPr>
                        <a:t>Rice and </a:t>
                      </a:r>
                      <a:r>
                        <a:rPr lang="en-GB" sz="900" b="1" dirty="0">
                          <a:solidFill>
                            <a:srgbClr val="000000"/>
                          </a:solidFill>
                          <a:latin typeface="Century Gothic" pitchFamily="34"/>
                        </a:rPr>
                        <a:t> </a:t>
                      </a:r>
                      <a:r>
                        <a:rPr lang="en-GB" sz="900" b="0" dirty="0">
                          <a:solidFill>
                            <a:srgbClr val="000000"/>
                          </a:solidFill>
                          <a:latin typeface="Century Gothic" pitchFamily="34"/>
                        </a:rPr>
                        <a:t>Sweetcorn Bread (VE)</a:t>
                      </a:r>
                    </a:p>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pitchFamily="34"/>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solidFill>
                            <a:srgbClr val="000000"/>
                          </a:solidFill>
                          <a:latin typeface="Century Gothic" pitchFamily="34"/>
                        </a:rPr>
                        <a:t> </a:t>
                      </a:r>
                      <a:r>
                        <a:rPr lang="en-GB" sz="900" b="0" dirty="0">
                          <a:solidFill>
                            <a:srgbClr val="000000"/>
                          </a:solidFill>
                          <a:latin typeface="Century Gothic" pitchFamily="34"/>
                        </a:rPr>
                        <a:t>Chicken 50% Enchilada Bake with</a:t>
                      </a:r>
                      <a:r>
                        <a:rPr lang="en-GB" sz="900" b="1" dirty="0">
                          <a:solidFill>
                            <a:srgbClr val="000000"/>
                          </a:solidFill>
                          <a:latin typeface="Century Gothic" pitchFamily="34"/>
                        </a:rPr>
                        <a:t> </a:t>
                      </a:r>
                      <a:r>
                        <a:rPr lang="en-GB" sz="900" b="0" dirty="0">
                          <a:solidFill>
                            <a:srgbClr val="000000"/>
                          </a:solidFill>
                          <a:latin typeface="Century Gothic" pitchFamily="34"/>
                        </a:rPr>
                        <a:t>Paprika Wedges</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solidFill>
                            <a:srgbClr val="000000"/>
                          </a:solidFill>
                          <a:latin typeface="Century Gothic"/>
                        </a:rPr>
                        <a:t> </a:t>
                      </a:r>
                      <a:r>
                        <a:rPr lang="en-GB" sz="900" b="0" dirty="0">
                          <a:solidFill>
                            <a:srgbClr val="000000"/>
                          </a:solidFill>
                          <a:latin typeface="Century Gothic" pitchFamily="34"/>
                        </a:rPr>
                        <a:t>Roast Chicken,</a:t>
                      </a:r>
                      <a:r>
                        <a:rPr lang="en-GB" sz="900" b="1" dirty="0">
                          <a:solidFill>
                            <a:srgbClr val="000000"/>
                          </a:solidFill>
                          <a:latin typeface="Century Gothic"/>
                        </a:rPr>
                        <a:t> </a:t>
                      </a:r>
                      <a:r>
                        <a:rPr lang="en-GB" sz="900" b="0" dirty="0">
                          <a:solidFill>
                            <a:srgbClr val="000000"/>
                          </a:solidFill>
                          <a:latin typeface="Century Gothic" pitchFamily="34"/>
                        </a:rPr>
                        <a:t>Stuffing, Roast Potatoes &amp; Gravy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US" sz="900" b="0" i="0" u="none" strike="noStrike" dirty="0">
                          <a:solidFill>
                            <a:srgbClr val="000000"/>
                          </a:solidFill>
                          <a:latin typeface="Century Gothic"/>
                        </a:rPr>
                        <a:t>Hearty Beef and Lentil Bolognaise with Spaghetti </a:t>
                      </a:r>
                    </a:p>
                    <a:p>
                      <a:pPr marL="0" marR="0" lvl="0" indent="0" algn="ctr" defTabSz="914400" rtl="0" fontAlgn="auto" hangingPunct="1">
                        <a:lnSpc>
                          <a:spcPct val="100000"/>
                        </a:lnSpc>
                        <a:spcBef>
                          <a:spcPts val="0"/>
                        </a:spcBef>
                        <a:spcAft>
                          <a:spcPts val="0"/>
                        </a:spcAft>
                        <a:buNone/>
                        <a:tabLst/>
                      </a:pPr>
                      <a:endParaRPr lang="en-US"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US"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US"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US" sz="900" b="0" i="0" u="none" strike="noStrike" dirty="0">
                        <a:solidFill>
                          <a:srgbClr val="000000"/>
                        </a:solidFill>
                        <a:latin typeface="Century Gothic"/>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solidFill>
                            <a:srgbClr val="000000"/>
                          </a:solidFill>
                          <a:latin typeface="Century Gothic"/>
                        </a:rPr>
                        <a:t> </a:t>
                      </a:r>
                      <a:r>
                        <a:rPr lang="en-GB" sz="900" b="0" i="0" u="none" strike="noStrike" kern="1200" cap="none" spc="0" baseline="0" dirty="0">
                          <a:solidFill>
                            <a:srgbClr val="000000"/>
                          </a:solidFill>
                          <a:uFillTx/>
                          <a:latin typeface="Century Gothic"/>
                        </a:rPr>
                        <a:t>Fishfingers or  Salmon Fishfingers with Chips &amp; Tomato Sauce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653478533"/>
                  </a:ext>
                </a:extLst>
              </a:tr>
              <a:tr h="391096">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Courgette (VE)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Butternut Squash (VE) </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Green Beans (VE) </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Carrots (VE) </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Cabbage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Broccoli (VE) </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Leeks (VE)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Cauliflower (VE)</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Peas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Sweetcorn (VE) </a:t>
                      </a:r>
                    </a:p>
                  </a:txBody>
                  <a:tcPr marL="45720" marR="4572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62785105"/>
                  </a:ext>
                </a:extLst>
              </a:tr>
              <a:tr h="379265">
                <a:tc>
                  <a:txBody>
                    <a:bodyPr/>
                    <a:lstStyle/>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Roasted Vegetable and Lentil Salad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Carrot Sticks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Mixed Lettuce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Diced Peppers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Sweetcorn (VE)</a:t>
                      </a: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Sweet Potato and Coriander Salad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Tomatoes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Lettuce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Cucumber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Coleslaw (V)</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Rainbow Slaw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Green Bean Salad (VE) Cucumber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Tabbouleh Salad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Carrot Sticks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Beetroot and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Orange Salad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Tomato Pasta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Sweetcorn (VE)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Lettuce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Tomatoes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Lettuce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Pepper Sticks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BBQ Noodle Salad (V)</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Grated Carrot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Beetroot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12196175"/>
                  </a:ext>
                </a:extLst>
              </a:tr>
              <a:tr h="1173480">
                <a:tc>
                  <a:txBody>
                    <a:bodyPr/>
                    <a:lstStyle/>
                    <a:p>
                      <a:pPr marL="0" marR="0" lvl="0" indent="0" algn="ctr" defTabSz="914400" rtl="0" fontAlgn="auto" hangingPunct="1">
                        <a:lnSpc>
                          <a:spcPct val="100000"/>
                        </a:lnSpc>
                        <a:spcBef>
                          <a:spcPts val="0"/>
                        </a:spcBef>
                        <a:spcAft>
                          <a:spcPts val="0"/>
                        </a:spcAft>
                        <a:buNone/>
                        <a:tabLst/>
                      </a:pPr>
                      <a:r>
                        <a:rPr lang="en-GB" sz="900" b="1" dirty="0">
                          <a:latin typeface="Century Gothic" pitchFamily="34"/>
                        </a:rPr>
                        <a:t> </a:t>
                      </a:r>
                      <a:r>
                        <a:rPr lang="en-GB" sz="900" b="0" dirty="0">
                          <a:latin typeface="Century Gothic" pitchFamily="34"/>
                        </a:rPr>
                        <a:t>Yoghurt (V) and  Tinned Peaches (VE) </a:t>
                      </a:r>
                      <a:endParaRPr lang="en-GB" sz="900" dirty="0">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0" dirty="0">
                        <a:latin typeface="Century Gothic" pitchFamily="34"/>
                      </a:endParaRPr>
                    </a:p>
                    <a:p>
                      <a:pPr lvl="0" algn="ctr"/>
                      <a:endParaRPr lang="en-GB" sz="900" b="1" dirty="0">
                        <a:latin typeface="Century Gothic" pitchFamily="34"/>
                      </a:endParaRPr>
                    </a:p>
                    <a:p>
                      <a:pPr lvl="0" algn="ctr"/>
                      <a:endParaRPr lang="en-GB" sz="900" b="1" dirty="0">
                        <a:latin typeface="Century Gothic" pitchFamily="34"/>
                      </a:endParaRPr>
                    </a:p>
                    <a:p>
                      <a:pPr lvl="0" algn="ctr"/>
                      <a:endParaRPr lang="en-GB" sz="900" b="1" dirty="0">
                        <a:latin typeface="Century Gothic" pitchFamily="34"/>
                      </a:endParaRPr>
                    </a:p>
                    <a:p>
                      <a:pPr lvl="0" algn="ctr"/>
                      <a:endParaRPr lang="en-GB" sz="900" b="1" dirty="0">
                        <a:latin typeface="Century Gothic" pitchFamily="34"/>
                      </a:endParaRPr>
                    </a:p>
                    <a:p>
                      <a:pPr lvl="0" algn="ctr"/>
                      <a:endParaRPr lang="en-GB" sz="900" b="1" dirty="0">
                        <a:latin typeface="Century Gothic" pitchFamily="34"/>
                      </a:endParaRPr>
                    </a:p>
                    <a:p>
                      <a:pPr lvl="0" algn="ctr"/>
                      <a:endParaRPr lang="en-GB" sz="900" b="1" dirty="0">
                        <a:latin typeface="Century Gothic" pitchFamily="34"/>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lvl="0" algn="ctr"/>
                      <a:r>
                        <a:rPr lang="en-GB" sz="900" b="0" dirty="0">
                          <a:latin typeface="Century Gothic"/>
                        </a:rPr>
                        <a:t> Yoghurt (V) and Fresh Fruit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lvl="0" algn="ctr"/>
                      <a:r>
                        <a:rPr lang="en-GB" sz="900" b="0" dirty="0">
                          <a:latin typeface="Century Gothic" pitchFamily="34"/>
                        </a:rPr>
                        <a:t>Yoghurt (V) and Fresh Fruit – Honeydew Melon, </a:t>
                      </a:r>
                    </a:p>
                    <a:p>
                      <a:pPr lvl="0" algn="ctr"/>
                      <a:r>
                        <a:rPr lang="en-GB" sz="900" b="0" dirty="0">
                          <a:latin typeface="Century Gothic" pitchFamily="34"/>
                        </a:rPr>
                        <a:t>Orange and Apple (VE)</a:t>
                      </a:r>
                    </a:p>
                    <a:p>
                      <a:pPr marL="0" marR="0" lvl="0" indent="0" algn="ctr" defTabSz="914400" rtl="0" fontAlgn="auto" hangingPunct="1">
                        <a:lnSpc>
                          <a:spcPct val="100000"/>
                        </a:lnSpc>
                        <a:spcBef>
                          <a:spcPts val="0"/>
                        </a:spcBef>
                        <a:spcAft>
                          <a:spcPts val="0"/>
                        </a:spcAft>
                        <a:buNone/>
                        <a:tabLst/>
                      </a:pPr>
                      <a:endParaRPr lang="en-GB" sz="900" b="0" dirty="0">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0" dirty="0">
                        <a:latin typeface="Century Gothic" pitchFamily="34"/>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dirty="0">
                          <a:latin typeface="Century Gothic" pitchFamily="34"/>
                        </a:rPr>
                        <a:t> Pear and Raisin Sponge (V)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dirty="0">
                          <a:latin typeface="Century Gothic" pitchFamily="34"/>
                        </a:rPr>
                        <a:t>Strawberry Jelly with Mandarins (VE)</a:t>
                      </a:r>
                      <a:endParaRPr lang="en-GB" sz="900" dirty="0">
                        <a:latin typeface="Century Gothic" pitchFamily="34"/>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10081983"/>
                  </a:ext>
                </a:extLst>
              </a:tr>
            </a:tbl>
          </a:graphicData>
        </a:graphic>
      </p:graphicFrame>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54" name="TextBox 53">
            <a:extLst>
              <a:ext uri="{FF2B5EF4-FFF2-40B4-BE49-F238E27FC236}">
                <a16:creationId xmlns:a16="http://schemas.microsoft.com/office/drawing/2014/main" id="{2380D127-A18F-F524-381B-EC8611174DDD}"/>
              </a:ext>
            </a:extLst>
          </p:cNvPr>
          <p:cNvSpPr txBox="1"/>
          <p:nvPr/>
        </p:nvSpPr>
        <p:spPr>
          <a:xfrm>
            <a:off x="681622" y="1081730"/>
            <a:ext cx="899880" cy="4539704"/>
          </a:xfrm>
          <a:prstGeom prst="rect">
            <a:avLst/>
          </a:prstGeom>
          <a:noFill/>
        </p:spPr>
        <p:txBody>
          <a:bodyPr wrap="square">
            <a:spAutoFit/>
          </a:bodyPr>
          <a:lstStyle/>
          <a:p>
            <a:pPr lvl="0">
              <a:defRPr/>
            </a:pPr>
            <a:r>
              <a:rPr kumimoji="0" lang="en-GB" sz="800" b="1" i="0" u="none" strike="noStrike" kern="1200" cap="none" spc="0" normalizeH="0" baseline="0" noProof="0" dirty="0">
                <a:ln>
                  <a:noFill/>
                </a:ln>
                <a:solidFill>
                  <a:prstClr val="black"/>
                </a:solidFill>
                <a:effectLst/>
                <a:uLnTx/>
                <a:uFillTx/>
                <a:latin typeface="Century Gothic"/>
                <a:ea typeface="+mn-ea"/>
                <a:cs typeface="+mn-cs"/>
              </a:rPr>
              <a:t>Option </a:t>
            </a:r>
            <a:r>
              <a:rPr lang="en-GB" sz="800" b="1" dirty="0">
                <a:solidFill>
                  <a:prstClr val="black"/>
                </a:solidFill>
                <a:latin typeface="Century Gothic"/>
              </a:rPr>
              <a:t>One</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Option Two</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Vegetables</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Salad Bar</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Dessert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entury Gothic"/>
              <a:ea typeface="+mn-ea"/>
              <a:cs typeface="+mn-cs"/>
            </a:endParaRPr>
          </a:p>
        </p:txBody>
      </p:sp>
      <p:sp>
        <p:nvSpPr>
          <p:cNvPr id="103" name="TextBox 83">
            <a:extLst>
              <a:ext uri="{FF2B5EF4-FFF2-40B4-BE49-F238E27FC236}">
                <a16:creationId xmlns:a16="http://schemas.microsoft.com/office/drawing/2014/main" id="{8EE97092-87DB-264D-4914-366A9E39DF79}"/>
              </a:ext>
            </a:extLst>
          </p:cNvPr>
          <p:cNvSpPr txBox="1"/>
          <p:nvPr/>
        </p:nvSpPr>
        <p:spPr>
          <a:xfrm>
            <a:off x="1681282" y="775068"/>
            <a:ext cx="1336220" cy="2308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b="1" dirty="0">
                <a:latin typeface="Century Gothic" panose="020B0502020202020204" pitchFamily="34" charset="0"/>
              </a:rPr>
              <a:t>Planet Friendly Day </a:t>
            </a:r>
          </a:p>
        </p:txBody>
      </p:sp>
      <p:sp>
        <p:nvSpPr>
          <p:cNvPr id="2" name="TextBox 1">
            <a:extLst>
              <a:ext uri="{FF2B5EF4-FFF2-40B4-BE49-F238E27FC236}">
                <a16:creationId xmlns:a16="http://schemas.microsoft.com/office/drawing/2014/main" id="{33D02498-F810-DA8A-43BC-25327BBE22DD}"/>
              </a:ext>
            </a:extLst>
          </p:cNvPr>
          <p:cNvSpPr txBox="1"/>
          <p:nvPr/>
        </p:nvSpPr>
        <p:spPr>
          <a:xfrm>
            <a:off x="2419806" y="88477"/>
            <a:ext cx="5759085" cy="369332"/>
          </a:xfrm>
          <a:prstGeom prst="rect">
            <a:avLst/>
          </a:prstGeom>
          <a:noFill/>
        </p:spPr>
        <p:txBody>
          <a:bodyPr wrap="square" rtlCol="0">
            <a:spAutoFit/>
          </a:bodyPr>
          <a:lstStyle/>
          <a:p>
            <a:pPr algn="ctr"/>
            <a:r>
              <a:rPr lang="en-GB" b="1" dirty="0">
                <a:latin typeface="Century Gothic" panose="020B0502020202020204" pitchFamily="34" charset="0"/>
              </a:rPr>
              <a:t>WEEK 1 CAMDEN SPRING SUMMER MENU 2026</a:t>
            </a:r>
          </a:p>
        </p:txBody>
      </p:sp>
      <p:sp>
        <p:nvSpPr>
          <p:cNvPr id="5" name="Freeform 23">
            <a:extLst>
              <a:ext uri="{FF2B5EF4-FFF2-40B4-BE49-F238E27FC236}">
                <a16:creationId xmlns:a16="http://schemas.microsoft.com/office/drawing/2014/main" id="{2A792876-3A82-9AB9-D663-C516DF6D039F}"/>
              </a:ext>
            </a:extLst>
          </p:cNvPr>
          <p:cNvSpPr/>
          <p:nvPr/>
        </p:nvSpPr>
        <p:spPr>
          <a:xfrm flipH="1">
            <a:off x="9352910" y="1509735"/>
            <a:ext cx="201656" cy="31670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6" name="Group 7">
            <a:extLst>
              <a:ext uri="{FF2B5EF4-FFF2-40B4-BE49-F238E27FC236}">
                <a16:creationId xmlns:a16="http://schemas.microsoft.com/office/drawing/2014/main" id="{6A1E6467-73FF-4343-9206-D260962D58F9}"/>
              </a:ext>
            </a:extLst>
          </p:cNvPr>
          <p:cNvGrpSpPr/>
          <p:nvPr/>
        </p:nvGrpSpPr>
        <p:grpSpPr>
          <a:xfrm>
            <a:off x="9311973" y="2779387"/>
            <a:ext cx="259528" cy="242212"/>
            <a:chOff x="0" y="0"/>
            <a:chExt cx="3741232" cy="3821539"/>
          </a:xfrm>
        </p:grpSpPr>
        <p:sp>
          <p:nvSpPr>
            <p:cNvPr id="7" name="Freeform 8">
              <a:extLst>
                <a:ext uri="{FF2B5EF4-FFF2-40B4-BE49-F238E27FC236}">
                  <a16:creationId xmlns:a16="http://schemas.microsoft.com/office/drawing/2014/main" id="{EB0B6C26-DCE8-C12D-7B65-8C1FC4F193A5}"/>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8" name="Freeform 9">
              <a:extLst>
                <a:ext uri="{FF2B5EF4-FFF2-40B4-BE49-F238E27FC236}">
                  <a16:creationId xmlns:a16="http://schemas.microsoft.com/office/drawing/2014/main" id="{126412F5-5493-826D-A1B5-02A2744A037F}"/>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9" name="Group 10">
              <a:extLst>
                <a:ext uri="{FF2B5EF4-FFF2-40B4-BE49-F238E27FC236}">
                  <a16:creationId xmlns:a16="http://schemas.microsoft.com/office/drawing/2014/main" id="{58BB92A5-7F2D-27A3-85C9-EFFB4F931FA1}"/>
                </a:ext>
              </a:extLst>
            </p:cNvPr>
            <p:cNvGrpSpPr/>
            <p:nvPr/>
          </p:nvGrpSpPr>
          <p:grpSpPr>
            <a:xfrm>
              <a:off x="0" y="1810741"/>
              <a:ext cx="852996" cy="852996"/>
              <a:chOff x="0" y="0"/>
              <a:chExt cx="812800" cy="812800"/>
            </a:xfrm>
          </p:grpSpPr>
          <p:sp>
            <p:nvSpPr>
              <p:cNvPr id="13" name="Freeform 11">
                <a:extLst>
                  <a:ext uri="{FF2B5EF4-FFF2-40B4-BE49-F238E27FC236}">
                    <a16:creationId xmlns:a16="http://schemas.microsoft.com/office/drawing/2014/main" id="{4C64E3E4-CA46-EB04-00A7-4F151DBF083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4" name="TextBox 12">
                <a:extLst>
                  <a:ext uri="{FF2B5EF4-FFF2-40B4-BE49-F238E27FC236}">
                    <a16:creationId xmlns:a16="http://schemas.microsoft.com/office/drawing/2014/main" id="{1EC960EB-AA32-8CAA-98E0-D8C6B50077D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10" name="Group 13">
              <a:extLst>
                <a:ext uri="{FF2B5EF4-FFF2-40B4-BE49-F238E27FC236}">
                  <a16:creationId xmlns:a16="http://schemas.microsoft.com/office/drawing/2014/main" id="{07CE4F38-F378-0710-05B3-DA28BFED3F5F}"/>
                </a:ext>
              </a:extLst>
            </p:cNvPr>
            <p:cNvGrpSpPr/>
            <p:nvPr/>
          </p:nvGrpSpPr>
          <p:grpSpPr>
            <a:xfrm>
              <a:off x="2570638" y="270521"/>
              <a:ext cx="583309" cy="583309"/>
              <a:chOff x="0" y="0"/>
              <a:chExt cx="812800" cy="812800"/>
            </a:xfrm>
          </p:grpSpPr>
          <p:sp>
            <p:nvSpPr>
              <p:cNvPr id="11" name="Freeform 14">
                <a:extLst>
                  <a:ext uri="{FF2B5EF4-FFF2-40B4-BE49-F238E27FC236}">
                    <a16:creationId xmlns:a16="http://schemas.microsoft.com/office/drawing/2014/main" id="{482D8186-A3F7-7DB5-57C2-487B64258D7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2" name="TextBox 15">
                <a:extLst>
                  <a:ext uri="{FF2B5EF4-FFF2-40B4-BE49-F238E27FC236}">
                    <a16:creationId xmlns:a16="http://schemas.microsoft.com/office/drawing/2014/main" id="{739CDAB8-79AA-B36F-857D-2F98446488BA}"/>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5" name="TextBox 14">
            <a:extLst>
              <a:ext uri="{FF2B5EF4-FFF2-40B4-BE49-F238E27FC236}">
                <a16:creationId xmlns:a16="http://schemas.microsoft.com/office/drawing/2014/main" id="{2A393008-8127-CB91-3B12-5E19AE01DDFF}"/>
              </a:ext>
            </a:extLst>
          </p:cNvPr>
          <p:cNvSpPr txBox="1"/>
          <p:nvPr/>
        </p:nvSpPr>
        <p:spPr>
          <a:xfrm>
            <a:off x="9158493" y="3017333"/>
            <a:ext cx="596695" cy="438582"/>
          </a:xfrm>
          <a:prstGeom prst="rect">
            <a:avLst/>
          </a:prstGeom>
          <a:noFill/>
        </p:spPr>
        <p:txBody>
          <a:bodyPr wrap="square" rtlCol="0">
            <a:spAutoFit/>
          </a:bodyPr>
          <a:lstStyle/>
          <a:p>
            <a:pPr algn="ctr"/>
            <a:r>
              <a:rPr lang="en-GB" sz="750" dirty="0">
                <a:latin typeface="Century Gothic" panose="020B0502020202020204" pitchFamily="34" charset="0"/>
              </a:rPr>
              <a:t>Added plant protein</a:t>
            </a:r>
            <a:endParaRPr lang="en-GB" sz="750" b="1" dirty="0">
              <a:latin typeface="Century Gothic" panose="020B0502020202020204" pitchFamily="34" charset="0"/>
            </a:endParaRPr>
          </a:p>
        </p:txBody>
      </p:sp>
      <p:sp>
        <p:nvSpPr>
          <p:cNvPr id="16" name="TextBox 15">
            <a:extLst>
              <a:ext uri="{FF2B5EF4-FFF2-40B4-BE49-F238E27FC236}">
                <a16:creationId xmlns:a16="http://schemas.microsoft.com/office/drawing/2014/main" id="{CF56F82F-695A-CCC0-1FF9-679B42B0A14E}"/>
              </a:ext>
            </a:extLst>
          </p:cNvPr>
          <p:cNvSpPr txBox="1"/>
          <p:nvPr/>
        </p:nvSpPr>
        <p:spPr>
          <a:xfrm>
            <a:off x="9088372" y="2420430"/>
            <a:ext cx="710626" cy="323165"/>
          </a:xfrm>
          <a:prstGeom prst="rect">
            <a:avLst/>
          </a:prstGeom>
          <a:noFill/>
        </p:spPr>
        <p:txBody>
          <a:bodyPr wrap="square" rtlCol="0">
            <a:spAutoFit/>
          </a:bodyPr>
          <a:lstStyle/>
          <a:p>
            <a:pPr algn="ctr"/>
            <a:r>
              <a:rPr lang="en-GB" sz="750" dirty="0">
                <a:latin typeface="Century Gothic" panose="020B0502020202020204" pitchFamily="34" charset="0"/>
              </a:rPr>
              <a:t>Plant</a:t>
            </a:r>
          </a:p>
          <a:p>
            <a:pPr algn="ctr"/>
            <a:r>
              <a:rPr lang="en-GB" sz="750" dirty="0">
                <a:latin typeface="Century Gothic" panose="020B0502020202020204" pitchFamily="34" charset="0"/>
              </a:rPr>
              <a:t>based</a:t>
            </a:r>
          </a:p>
        </p:txBody>
      </p:sp>
      <p:pic>
        <p:nvPicPr>
          <p:cNvPr id="17" name="Picture 16" descr="A picture containing shape&#10;&#10;Description automatically generated">
            <a:extLst>
              <a:ext uri="{FF2B5EF4-FFF2-40B4-BE49-F238E27FC236}">
                <a16:creationId xmlns:a16="http://schemas.microsoft.com/office/drawing/2014/main" id="{1FFD8539-87B2-90F9-B41C-AD2DAF8C905A}"/>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679192">
            <a:off x="9295823" y="3483288"/>
            <a:ext cx="292997" cy="253402"/>
          </a:xfrm>
          <a:prstGeom prst="rect">
            <a:avLst/>
          </a:prstGeom>
        </p:spPr>
      </p:pic>
      <p:sp>
        <p:nvSpPr>
          <p:cNvPr id="18" name="TextBox 17">
            <a:extLst>
              <a:ext uri="{FF2B5EF4-FFF2-40B4-BE49-F238E27FC236}">
                <a16:creationId xmlns:a16="http://schemas.microsoft.com/office/drawing/2014/main" id="{73F61DBD-C2DC-5CBF-8E3F-48A48FD9817A}"/>
              </a:ext>
            </a:extLst>
          </p:cNvPr>
          <p:cNvSpPr txBox="1"/>
          <p:nvPr/>
        </p:nvSpPr>
        <p:spPr>
          <a:xfrm>
            <a:off x="9177164" y="3748738"/>
            <a:ext cx="596695" cy="323165"/>
          </a:xfrm>
          <a:prstGeom prst="rect">
            <a:avLst/>
          </a:prstGeom>
          <a:noFill/>
        </p:spPr>
        <p:txBody>
          <a:bodyPr wrap="square" rtlCol="0">
            <a:spAutoFit/>
          </a:bodyPr>
          <a:lstStyle/>
          <a:p>
            <a:pPr algn="ctr"/>
            <a:r>
              <a:rPr lang="en-GB" sz="750" dirty="0">
                <a:latin typeface="Century Gothic" panose="020B0502020202020204" pitchFamily="34" charset="0"/>
              </a:rPr>
              <a:t>Chef’s Special</a:t>
            </a:r>
            <a:endParaRPr lang="en-GB" sz="750" b="1" dirty="0">
              <a:latin typeface="Century Gothic" panose="020B0502020202020204" pitchFamily="34" charset="0"/>
            </a:endParaRPr>
          </a:p>
        </p:txBody>
      </p:sp>
      <p:sp>
        <p:nvSpPr>
          <p:cNvPr id="19" name="Freeform 44">
            <a:extLst>
              <a:ext uri="{FF2B5EF4-FFF2-40B4-BE49-F238E27FC236}">
                <a16:creationId xmlns:a16="http://schemas.microsoft.com/office/drawing/2014/main" id="{6A349C67-DC8E-DBB2-8CED-4FF087F0A76A}"/>
              </a:ext>
            </a:extLst>
          </p:cNvPr>
          <p:cNvSpPr/>
          <p:nvPr/>
        </p:nvSpPr>
        <p:spPr>
          <a:xfrm>
            <a:off x="9320440" y="2209543"/>
            <a:ext cx="259528" cy="204466"/>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0" name="TextBox 19">
            <a:extLst>
              <a:ext uri="{FF2B5EF4-FFF2-40B4-BE49-F238E27FC236}">
                <a16:creationId xmlns:a16="http://schemas.microsoft.com/office/drawing/2014/main" id="{771DD66F-ED5D-333C-4E78-46E940A298F9}"/>
              </a:ext>
            </a:extLst>
          </p:cNvPr>
          <p:cNvSpPr txBox="1"/>
          <p:nvPr/>
        </p:nvSpPr>
        <p:spPr>
          <a:xfrm>
            <a:off x="9040306" y="1854814"/>
            <a:ext cx="804249" cy="323165"/>
          </a:xfrm>
          <a:prstGeom prst="rect">
            <a:avLst/>
          </a:prstGeom>
          <a:noFill/>
        </p:spPr>
        <p:txBody>
          <a:bodyPr wrap="square" rtlCol="0">
            <a:spAutoFit/>
          </a:bodyPr>
          <a:lstStyle/>
          <a:p>
            <a:pPr algn="ctr"/>
            <a:r>
              <a:rPr lang="en-GB" sz="750" dirty="0">
                <a:latin typeface="Century Gothic" panose="020B0502020202020204" pitchFamily="34" charset="0"/>
              </a:rPr>
              <a:t>Whole </a:t>
            </a:r>
          </a:p>
          <a:p>
            <a:pPr algn="ctr"/>
            <a:r>
              <a:rPr lang="en-GB" sz="750" dirty="0">
                <a:latin typeface="Century Gothic" panose="020B0502020202020204" pitchFamily="34" charset="0"/>
              </a:rPr>
              <a:t>grain</a:t>
            </a:r>
          </a:p>
        </p:txBody>
      </p:sp>
      <p:pic>
        <p:nvPicPr>
          <p:cNvPr id="21" name="Picture 20" descr="A group of tractors with different colors&#10;&#10;Description automatically generated">
            <a:extLst>
              <a:ext uri="{FF2B5EF4-FFF2-40B4-BE49-F238E27FC236}">
                <a16:creationId xmlns:a16="http://schemas.microsoft.com/office/drawing/2014/main" id="{2B0C48C4-586E-8B4B-434C-D28B65DEFFF8}"/>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9303511" y="4141510"/>
            <a:ext cx="326534" cy="275784"/>
          </a:xfrm>
          <a:prstGeom prst="rect">
            <a:avLst/>
          </a:prstGeom>
        </p:spPr>
      </p:pic>
      <p:sp>
        <p:nvSpPr>
          <p:cNvPr id="22" name="TextBox 21">
            <a:extLst>
              <a:ext uri="{FF2B5EF4-FFF2-40B4-BE49-F238E27FC236}">
                <a16:creationId xmlns:a16="http://schemas.microsoft.com/office/drawing/2014/main" id="{12E4118D-0A32-ED52-9BDA-62502C4FDDA0}"/>
              </a:ext>
            </a:extLst>
          </p:cNvPr>
          <p:cNvSpPr txBox="1"/>
          <p:nvPr/>
        </p:nvSpPr>
        <p:spPr>
          <a:xfrm>
            <a:off x="9133181" y="4426577"/>
            <a:ext cx="664823" cy="553998"/>
          </a:xfrm>
          <a:prstGeom prst="rect">
            <a:avLst/>
          </a:prstGeom>
          <a:noFill/>
        </p:spPr>
        <p:txBody>
          <a:bodyPr wrap="square" rtlCol="0">
            <a:spAutoFit/>
          </a:bodyPr>
          <a:lstStyle/>
          <a:p>
            <a:pPr algn="ctr"/>
            <a:r>
              <a:rPr lang="en-GB" sz="750" dirty="0">
                <a:latin typeface="Century Gothic" panose="020B0502020202020204" pitchFamily="34" charset="0"/>
              </a:rPr>
              <a:t>Local </a:t>
            </a:r>
          </a:p>
          <a:p>
            <a:pPr algn="ctr"/>
            <a:r>
              <a:rPr lang="en-GB" sz="750" dirty="0">
                <a:latin typeface="Century Gothic" panose="020B0502020202020204" pitchFamily="34" charset="0"/>
              </a:rPr>
              <a:t>Red Tractor</a:t>
            </a:r>
          </a:p>
          <a:p>
            <a:pPr algn="ctr"/>
            <a:r>
              <a:rPr lang="en-GB" sz="750" dirty="0">
                <a:latin typeface="Century Gothic" panose="020B0502020202020204" pitchFamily="34" charset="0"/>
              </a:rPr>
              <a:t>Meat</a:t>
            </a:r>
          </a:p>
        </p:txBody>
      </p:sp>
      <p:pic>
        <p:nvPicPr>
          <p:cNvPr id="23" name="Picture 22" descr="A yellow sun with triangles&#10;&#10;Description automatically generated">
            <a:extLst>
              <a:ext uri="{FF2B5EF4-FFF2-40B4-BE49-F238E27FC236}">
                <a16:creationId xmlns:a16="http://schemas.microsoft.com/office/drawing/2014/main" id="{76F6FF80-EBC6-EB8F-2BB5-4BEAFF6B034D}"/>
              </a:ext>
            </a:extLst>
          </p:cNvPr>
          <p:cNvPicPr>
            <a:picLocks noChangeAspect="1"/>
          </p:cNvPicPr>
          <p:nvPr/>
        </p:nvPicPr>
        <p:blipFill>
          <a:blip r:embed="rId14"/>
          <a:stretch>
            <a:fillRect/>
          </a:stretch>
        </p:blipFill>
        <p:spPr>
          <a:xfrm>
            <a:off x="9336173" y="5023333"/>
            <a:ext cx="258267" cy="228769"/>
          </a:xfrm>
          <a:prstGeom prst="rect">
            <a:avLst/>
          </a:prstGeom>
        </p:spPr>
      </p:pic>
      <p:sp>
        <p:nvSpPr>
          <p:cNvPr id="24" name="TextBox 23">
            <a:extLst>
              <a:ext uri="{FF2B5EF4-FFF2-40B4-BE49-F238E27FC236}">
                <a16:creationId xmlns:a16="http://schemas.microsoft.com/office/drawing/2014/main" id="{9F44B012-0C7F-582F-3B8A-6E8E4231753E}"/>
              </a:ext>
            </a:extLst>
          </p:cNvPr>
          <p:cNvSpPr txBox="1"/>
          <p:nvPr/>
        </p:nvSpPr>
        <p:spPr>
          <a:xfrm>
            <a:off x="9124428" y="5285967"/>
            <a:ext cx="664823" cy="553998"/>
          </a:xfrm>
          <a:prstGeom prst="rect">
            <a:avLst/>
          </a:prstGeom>
          <a:noFill/>
        </p:spPr>
        <p:txBody>
          <a:bodyPr wrap="square" rtlCol="0">
            <a:spAutoFit/>
          </a:bodyPr>
          <a:lstStyle/>
          <a:p>
            <a:pPr algn="ctr"/>
            <a:r>
              <a:rPr lang="en-GB" sz="750" dirty="0">
                <a:latin typeface="Century Gothic" panose="020B0502020202020204" pitchFamily="34" charset="0"/>
              </a:rPr>
              <a:t>Local, Seasonal Fruit &amp; Veg</a:t>
            </a:r>
          </a:p>
        </p:txBody>
      </p:sp>
      <p:sp>
        <p:nvSpPr>
          <p:cNvPr id="26" name="TextBox 25">
            <a:extLst>
              <a:ext uri="{FF2B5EF4-FFF2-40B4-BE49-F238E27FC236}">
                <a16:creationId xmlns:a16="http://schemas.microsoft.com/office/drawing/2014/main" id="{8B333608-929A-029F-C6F2-C802C1295460}"/>
              </a:ext>
            </a:extLst>
          </p:cNvPr>
          <p:cNvSpPr txBox="1"/>
          <p:nvPr/>
        </p:nvSpPr>
        <p:spPr>
          <a:xfrm>
            <a:off x="8178891" y="5994670"/>
            <a:ext cx="1524614" cy="207749"/>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 Vegetarian (VE) Vegan</a:t>
            </a:r>
          </a:p>
        </p:txBody>
      </p:sp>
      <p:sp>
        <p:nvSpPr>
          <p:cNvPr id="29" name="TextBox 28">
            <a:extLst>
              <a:ext uri="{FF2B5EF4-FFF2-40B4-BE49-F238E27FC236}">
                <a16:creationId xmlns:a16="http://schemas.microsoft.com/office/drawing/2014/main" id="{D860D16C-32D9-C15A-E01B-ED2F5FB27FCE}"/>
              </a:ext>
            </a:extLst>
          </p:cNvPr>
          <p:cNvSpPr txBox="1"/>
          <p:nvPr/>
        </p:nvSpPr>
        <p:spPr>
          <a:xfrm>
            <a:off x="176212" y="6153899"/>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sp>
        <p:nvSpPr>
          <p:cNvPr id="30" name="TextBox 29">
            <a:extLst>
              <a:ext uri="{FF2B5EF4-FFF2-40B4-BE49-F238E27FC236}">
                <a16:creationId xmlns:a16="http://schemas.microsoft.com/office/drawing/2014/main" id="{40B0E83B-463F-0D1B-647B-DAFA4DCD3AEC}"/>
              </a:ext>
            </a:extLst>
          </p:cNvPr>
          <p:cNvSpPr txBox="1"/>
          <p:nvPr/>
        </p:nvSpPr>
        <p:spPr>
          <a:xfrm>
            <a:off x="1397143" y="5934156"/>
            <a:ext cx="5249190" cy="307777"/>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Freshly cooked jacket potatoes with a choice of fillings (V/VE) </a:t>
            </a:r>
            <a:r>
              <a:rPr kumimoji="0" lang="en-GB" sz="70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 choice of flavoured breads freshly baked on site daily (VE) - </a:t>
            </a:r>
            <a:r>
              <a:rPr kumimoji="0" lang="en-GB" sz="7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Daily salad selection (V/VE) – Fresh Fruit (VE) – Natural Yoghurt (V/VE) - Drinking Milk (V/VE)</a:t>
            </a:r>
          </a:p>
        </p:txBody>
      </p:sp>
      <p:sp>
        <p:nvSpPr>
          <p:cNvPr id="35" name="Freeform 23">
            <a:extLst>
              <a:ext uri="{FF2B5EF4-FFF2-40B4-BE49-F238E27FC236}">
                <a16:creationId xmlns:a16="http://schemas.microsoft.com/office/drawing/2014/main" id="{F2C6A69C-8AA2-06B4-AACD-0ACC95F2A248}"/>
              </a:ext>
            </a:extLst>
          </p:cNvPr>
          <p:cNvSpPr/>
          <p:nvPr/>
        </p:nvSpPr>
        <p:spPr>
          <a:xfrm flipH="1">
            <a:off x="2627832" y="2633480"/>
            <a:ext cx="164618" cy="24333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pic>
        <p:nvPicPr>
          <p:cNvPr id="37" name="Picture 36" descr="A group of tractors with different colors&#10;&#10;Description automatically generated">
            <a:extLst>
              <a:ext uri="{FF2B5EF4-FFF2-40B4-BE49-F238E27FC236}">
                <a16:creationId xmlns:a16="http://schemas.microsoft.com/office/drawing/2014/main" id="{750C858A-D9F8-6399-2C25-44E604DEC3D8}"/>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3074495" y="2678061"/>
            <a:ext cx="248019" cy="209472"/>
          </a:xfrm>
          <a:prstGeom prst="rect">
            <a:avLst/>
          </a:prstGeom>
        </p:spPr>
      </p:pic>
      <p:grpSp>
        <p:nvGrpSpPr>
          <p:cNvPr id="38" name="Group 7">
            <a:extLst>
              <a:ext uri="{FF2B5EF4-FFF2-40B4-BE49-F238E27FC236}">
                <a16:creationId xmlns:a16="http://schemas.microsoft.com/office/drawing/2014/main" id="{F7131DD6-93B0-BB9C-1B3E-3DC6A6E82A16}"/>
              </a:ext>
            </a:extLst>
          </p:cNvPr>
          <p:cNvGrpSpPr/>
          <p:nvPr/>
        </p:nvGrpSpPr>
        <p:grpSpPr>
          <a:xfrm>
            <a:off x="4217251" y="2661147"/>
            <a:ext cx="190211" cy="209472"/>
            <a:chOff x="0" y="0"/>
            <a:chExt cx="3741232" cy="3821539"/>
          </a:xfrm>
        </p:grpSpPr>
        <p:sp>
          <p:nvSpPr>
            <p:cNvPr id="39" name="Freeform 8">
              <a:extLst>
                <a:ext uri="{FF2B5EF4-FFF2-40B4-BE49-F238E27FC236}">
                  <a16:creationId xmlns:a16="http://schemas.microsoft.com/office/drawing/2014/main" id="{7EA98422-BE59-DE13-90BA-ECA520D5DC44}"/>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0" name="Freeform 9">
              <a:extLst>
                <a:ext uri="{FF2B5EF4-FFF2-40B4-BE49-F238E27FC236}">
                  <a16:creationId xmlns:a16="http://schemas.microsoft.com/office/drawing/2014/main" id="{923467E4-B70D-3471-F788-21C496D06C6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41" name="Group 10">
              <a:extLst>
                <a:ext uri="{FF2B5EF4-FFF2-40B4-BE49-F238E27FC236}">
                  <a16:creationId xmlns:a16="http://schemas.microsoft.com/office/drawing/2014/main" id="{CEE1B198-9D43-D9CB-0C04-7B14E825B683}"/>
                </a:ext>
              </a:extLst>
            </p:cNvPr>
            <p:cNvGrpSpPr/>
            <p:nvPr/>
          </p:nvGrpSpPr>
          <p:grpSpPr>
            <a:xfrm>
              <a:off x="0" y="1810741"/>
              <a:ext cx="852996" cy="852996"/>
              <a:chOff x="0" y="0"/>
              <a:chExt cx="812800" cy="812800"/>
            </a:xfrm>
          </p:grpSpPr>
          <p:sp>
            <p:nvSpPr>
              <p:cNvPr id="45" name="Freeform 11">
                <a:extLst>
                  <a:ext uri="{FF2B5EF4-FFF2-40B4-BE49-F238E27FC236}">
                    <a16:creationId xmlns:a16="http://schemas.microsoft.com/office/drawing/2014/main" id="{7C8A497E-854B-DA63-1A8C-7C2E3B1CCBF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6" name="TextBox 12">
                <a:extLst>
                  <a:ext uri="{FF2B5EF4-FFF2-40B4-BE49-F238E27FC236}">
                    <a16:creationId xmlns:a16="http://schemas.microsoft.com/office/drawing/2014/main" id="{F9311B3F-C16E-2594-28A8-831DDAA325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2" name="Group 13">
              <a:extLst>
                <a:ext uri="{FF2B5EF4-FFF2-40B4-BE49-F238E27FC236}">
                  <a16:creationId xmlns:a16="http://schemas.microsoft.com/office/drawing/2014/main" id="{91A8D298-3060-A96A-B043-32B6DF0DF68B}"/>
                </a:ext>
              </a:extLst>
            </p:cNvPr>
            <p:cNvGrpSpPr/>
            <p:nvPr/>
          </p:nvGrpSpPr>
          <p:grpSpPr>
            <a:xfrm>
              <a:off x="2570638" y="270521"/>
              <a:ext cx="583309" cy="583309"/>
              <a:chOff x="0" y="0"/>
              <a:chExt cx="812800" cy="812800"/>
            </a:xfrm>
          </p:grpSpPr>
          <p:sp>
            <p:nvSpPr>
              <p:cNvPr id="43" name="Freeform 14">
                <a:extLst>
                  <a:ext uri="{FF2B5EF4-FFF2-40B4-BE49-F238E27FC236}">
                    <a16:creationId xmlns:a16="http://schemas.microsoft.com/office/drawing/2014/main" id="{089C5E34-D1F1-AF9E-6A32-206D049D809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4" name="TextBox 15">
                <a:extLst>
                  <a:ext uri="{FF2B5EF4-FFF2-40B4-BE49-F238E27FC236}">
                    <a16:creationId xmlns:a16="http://schemas.microsoft.com/office/drawing/2014/main" id="{C295FBF9-13C9-4CDF-6DA6-ECE92F90C19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74" name="Picture 73" descr="A yellow sun with triangles&#10;&#10;Description automatically generated">
            <a:extLst>
              <a:ext uri="{FF2B5EF4-FFF2-40B4-BE49-F238E27FC236}">
                <a16:creationId xmlns:a16="http://schemas.microsoft.com/office/drawing/2014/main" id="{8C7EF0EE-BA13-E07E-FE4D-5041F9D9C66B}"/>
              </a:ext>
            </a:extLst>
          </p:cNvPr>
          <p:cNvPicPr>
            <a:picLocks noChangeAspect="1"/>
          </p:cNvPicPr>
          <p:nvPr/>
        </p:nvPicPr>
        <p:blipFill>
          <a:blip r:embed="rId14"/>
          <a:stretch>
            <a:fillRect/>
          </a:stretch>
        </p:blipFill>
        <p:spPr>
          <a:xfrm>
            <a:off x="2820817" y="3369710"/>
            <a:ext cx="164618" cy="145816"/>
          </a:xfrm>
          <a:prstGeom prst="rect">
            <a:avLst/>
          </a:prstGeom>
        </p:spPr>
      </p:pic>
      <p:pic>
        <p:nvPicPr>
          <p:cNvPr id="75" name="Picture 74" descr="A yellow sun with triangles&#10;&#10;Description automatically generated">
            <a:extLst>
              <a:ext uri="{FF2B5EF4-FFF2-40B4-BE49-F238E27FC236}">
                <a16:creationId xmlns:a16="http://schemas.microsoft.com/office/drawing/2014/main" id="{45777721-A601-A7E6-AFA9-0FFE7E06E759}"/>
              </a:ext>
            </a:extLst>
          </p:cNvPr>
          <p:cNvPicPr>
            <a:picLocks noChangeAspect="1"/>
          </p:cNvPicPr>
          <p:nvPr/>
        </p:nvPicPr>
        <p:blipFill>
          <a:blip r:embed="rId14"/>
          <a:stretch>
            <a:fillRect/>
          </a:stretch>
        </p:blipFill>
        <p:spPr>
          <a:xfrm>
            <a:off x="2812350" y="3963120"/>
            <a:ext cx="164618" cy="145816"/>
          </a:xfrm>
          <a:prstGeom prst="rect">
            <a:avLst/>
          </a:prstGeom>
        </p:spPr>
      </p:pic>
      <p:pic>
        <p:nvPicPr>
          <p:cNvPr id="76" name="Picture 75" descr="A yellow sun with triangles&#10;&#10;Description automatically generated">
            <a:extLst>
              <a:ext uri="{FF2B5EF4-FFF2-40B4-BE49-F238E27FC236}">
                <a16:creationId xmlns:a16="http://schemas.microsoft.com/office/drawing/2014/main" id="{7327A322-4204-3D6E-B277-21D3885D98C7}"/>
              </a:ext>
            </a:extLst>
          </p:cNvPr>
          <p:cNvPicPr>
            <a:picLocks noChangeAspect="1"/>
          </p:cNvPicPr>
          <p:nvPr/>
        </p:nvPicPr>
        <p:blipFill>
          <a:blip r:embed="rId14"/>
          <a:stretch>
            <a:fillRect/>
          </a:stretch>
        </p:blipFill>
        <p:spPr>
          <a:xfrm>
            <a:off x="2818374" y="4103668"/>
            <a:ext cx="164618" cy="145816"/>
          </a:xfrm>
          <a:prstGeom prst="rect">
            <a:avLst/>
          </a:prstGeom>
        </p:spPr>
      </p:pic>
      <p:pic>
        <p:nvPicPr>
          <p:cNvPr id="77" name="Picture 76" descr="A yellow sun with triangles&#10;&#10;Description automatically generated">
            <a:extLst>
              <a:ext uri="{FF2B5EF4-FFF2-40B4-BE49-F238E27FC236}">
                <a16:creationId xmlns:a16="http://schemas.microsoft.com/office/drawing/2014/main" id="{B459BD54-EB6F-37E8-550D-7BA01380EC4C}"/>
              </a:ext>
            </a:extLst>
          </p:cNvPr>
          <p:cNvPicPr>
            <a:picLocks noChangeAspect="1"/>
          </p:cNvPicPr>
          <p:nvPr/>
        </p:nvPicPr>
        <p:blipFill>
          <a:blip r:embed="rId14"/>
          <a:stretch>
            <a:fillRect/>
          </a:stretch>
        </p:blipFill>
        <p:spPr>
          <a:xfrm>
            <a:off x="2815719" y="4262468"/>
            <a:ext cx="164618" cy="145816"/>
          </a:xfrm>
          <a:prstGeom prst="rect">
            <a:avLst/>
          </a:prstGeom>
        </p:spPr>
      </p:pic>
      <p:pic>
        <p:nvPicPr>
          <p:cNvPr id="78" name="Picture 77" descr="A yellow sun with triangles&#10;&#10;Description automatically generated">
            <a:extLst>
              <a:ext uri="{FF2B5EF4-FFF2-40B4-BE49-F238E27FC236}">
                <a16:creationId xmlns:a16="http://schemas.microsoft.com/office/drawing/2014/main" id="{68993759-11D8-17BD-911D-F7A6A9DDC72E}"/>
              </a:ext>
            </a:extLst>
          </p:cNvPr>
          <p:cNvPicPr>
            <a:picLocks noChangeAspect="1"/>
          </p:cNvPicPr>
          <p:nvPr/>
        </p:nvPicPr>
        <p:blipFill>
          <a:blip r:embed="rId14"/>
          <a:stretch>
            <a:fillRect/>
          </a:stretch>
        </p:blipFill>
        <p:spPr>
          <a:xfrm>
            <a:off x="2820817" y="4417602"/>
            <a:ext cx="164618" cy="145816"/>
          </a:xfrm>
          <a:prstGeom prst="rect">
            <a:avLst/>
          </a:prstGeom>
        </p:spPr>
      </p:pic>
      <p:pic>
        <p:nvPicPr>
          <p:cNvPr id="79" name="Picture 78" descr="A yellow sun with triangles&#10;&#10;Description automatically generated">
            <a:extLst>
              <a:ext uri="{FF2B5EF4-FFF2-40B4-BE49-F238E27FC236}">
                <a16:creationId xmlns:a16="http://schemas.microsoft.com/office/drawing/2014/main" id="{040AC38A-EE0B-81AF-8BC2-EDE7C3A4C5B4}"/>
              </a:ext>
            </a:extLst>
          </p:cNvPr>
          <p:cNvPicPr>
            <a:picLocks noChangeAspect="1"/>
          </p:cNvPicPr>
          <p:nvPr/>
        </p:nvPicPr>
        <p:blipFill>
          <a:blip r:embed="rId14"/>
          <a:stretch>
            <a:fillRect/>
          </a:stretch>
        </p:blipFill>
        <p:spPr>
          <a:xfrm>
            <a:off x="2820817" y="4580487"/>
            <a:ext cx="164618" cy="145816"/>
          </a:xfrm>
          <a:prstGeom prst="rect">
            <a:avLst/>
          </a:prstGeom>
        </p:spPr>
      </p:pic>
      <p:pic>
        <p:nvPicPr>
          <p:cNvPr id="80" name="Picture 79" descr="A yellow sun with triangles&#10;&#10;Description automatically generated">
            <a:extLst>
              <a:ext uri="{FF2B5EF4-FFF2-40B4-BE49-F238E27FC236}">
                <a16:creationId xmlns:a16="http://schemas.microsoft.com/office/drawing/2014/main" id="{23938E19-1196-053D-F434-6B6216DCAD9A}"/>
              </a:ext>
            </a:extLst>
          </p:cNvPr>
          <p:cNvPicPr>
            <a:picLocks noChangeAspect="1"/>
          </p:cNvPicPr>
          <p:nvPr/>
        </p:nvPicPr>
        <p:blipFill>
          <a:blip r:embed="rId14"/>
          <a:stretch>
            <a:fillRect/>
          </a:stretch>
        </p:blipFill>
        <p:spPr>
          <a:xfrm>
            <a:off x="4359021" y="3335434"/>
            <a:ext cx="164618" cy="145816"/>
          </a:xfrm>
          <a:prstGeom prst="rect">
            <a:avLst/>
          </a:prstGeom>
        </p:spPr>
      </p:pic>
      <p:pic>
        <p:nvPicPr>
          <p:cNvPr id="81" name="Picture 80" descr="A yellow sun with triangles&#10;&#10;Description automatically generated">
            <a:extLst>
              <a:ext uri="{FF2B5EF4-FFF2-40B4-BE49-F238E27FC236}">
                <a16:creationId xmlns:a16="http://schemas.microsoft.com/office/drawing/2014/main" id="{EC025C64-2780-A495-96C4-5AD095700B18}"/>
              </a:ext>
            </a:extLst>
          </p:cNvPr>
          <p:cNvPicPr>
            <a:picLocks noChangeAspect="1"/>
          </p:cNvPicPr>
          <p:nvPr/>
        </p:nvPicPr>
        <p:blipFill>
          <a:blip r:embed="rId14"/>
          <a:stretch>
            <a:fillRect/>
          </a:stretch>
        </p:blipFill>
        <p:spPr>
          <a:xfrm>
            <a:off x="4379232" y="3961314"/>
            <a:ext cx="164618" cy="145816"/>
          </a:xfrm>
          <a:prstGeom prst="rect">
            <a:avLst/>
          </a:prstGeom>
        </p:spPr>
      </p:pic>
      <p:pic>
        <p:nvPicPr>
          <p:cNvPr id="82" name="Picture 81" descr="A yellow sun with triangles&#10;&#10;Description automatically generated">
            <a:extLst>
              <a:ext uri="{FF2B5EF4-FFF2-40B4-BE49-F238E27FC236}">
                <a16:creationId xmlns:a16="http://schemas.microsoft.com/office/drawing/2014/main" id="{0557D96F-D881-91E9-3456-03947EAB36AC}"/>
              </a:ext>
            </a:extLst>
          </p:cNvPr>
          <p:cNvPicPr>
            <a:picLocks noChangeAspect="1"/>
          </p:cNvPicPr>
          <p:nvPr/>
        </p:nvPicPr>
        <p:blipFill>
          <a:blip r:embed="rId14"/>
          <a:stretch>
            <a:fillRect/>
          </a:stretch>
        </p:blipFill>
        <p:spPr>
          <a:xfrm>
            <a:off x="4379879" y="4130868"/>
            <a:ext cx="164618" cy="145816"/>
          </a:xfrm>
          <a:prstGeom prst="rect">
            <a:avLst/>
          </a:prstGeom>
        </p:spPr>
      </p:pic>
      <p:pic>
        <p:nvPicPr>
          <p:cNvPr id="83" name="Picture 82" descr="A yellow sun with triangles&#10;&#10;Description automatically generated">
            <a:extLst>
              <a:ext uri="{FF2B5EF4-FFF2-40B4-BE49-F238E27FC236}">
                <a16:creationId xmlns:a16="http://schemas.microsoft.com/office/drawing/2014/main" id="{63878209-9B10-D941-CF4C-73496F42E8A5}"/>
              </a:ext>
            </a:extLst>
          </p:cNvPr>
          <p:cNvPicPr>
            <a:picLocks noChangeAspect="1"/>
          </p:cNvPicPr>
          <p:nvPr/>
        </p:nvPicPr>
        <p:blipFill>
          <a:blip r:embed="rId14"/>
          <a:stretch>
            <a:fillRect/>
          </a:stretch>
        </p:blipFill>
        <p:spPr>
          <a:xfrm>
            <a:off x="4380766" y="4273992"/>
            <a:ext cx="164618" cy="145816"/>
          </a:xfrm>
          <a:prstGeom prst="rect">
            <a:avLst/>
          </a:prstGeom>
        </p:spPr>
      </p:pic>
      <p:pic>
        <p:nvPicPr>
          <p:cNvPr id="84" name="Picture 83" descr="A yellow sun with triangles&#10;&#10;Description automatically generated">
            <a:extLst>
              <a:ext uri="{FF2B5EF4-FFF2-40B4-BE49-F238E27FC236}">
                <a16:creationId xmlns:a16="http://schemas.microsoft.com/office/drawing/2014/main" id="{BA783F62-035C-910F-40EF-A634D8F0E6C4}"/>
              </a:ext>
            </a:extLst>
          </p:cNvPr>
          <p:cNvPicPr>
            <a:picLocks noChangeAspect="1"/>
          </p:cNvPicPr>
          <p:nvPr/>
        </p:nvPicPr>
        <p:blipFill>
          <a:blip r:embed="rId14"/>
          <a:stretch>
            <a:fillRect/>
          </a:stretch>
        </p:blipFill>
        <p:spPr>
          <a:xfrm>
            <a:off x="4378400" y="4418739"/>
            <a:ext cx="164618" cy="145816"/>
          </a:xfrm>
          <a:prstGeom prst="rect">
            <a:avLst/>
          </a:prstGeom>
        </p:spPr>
      </p:pic>
      <p:pic>
        <p:nvPicPr>
          <p:cNvPr id="85" name="Picture 84" descr="A yellow sun with triangles&#10;&#10;Description automatically generated">
            <a:extLst>
              <a:ext uri="{FF2B5EF4-FFF2-40B4-BE49-F238E27FC236}">
                <a16:creationId xmlns:a16="http://schemas.microsoft.com/office/drawing/2014/main" id="{498A560D-126E-0DB5-2D98-7A8411A88F16}"/>
              </a:ext>
            </a:extLst>
          </p:cNvPr>
          <p:cNvPicPr>
            <a:picLocks noChangeAspect="1"/>
          </p:cNvPicPr>
          <p:nvPr/>
        </p:nvPicPr>
        <p:blipFill>
          <a:blip r:embed="rId14"/>
          <a:stretch>
            <a:fillRect/>
          </a:stretch>
        </p:blipFill>
        <p:spPr>
          <a:xfrm>
            <a:off x="4370089" y="4563950"/>
            <a:ext cx="164618" cy="145816"/>
          </a:xfrm>
          <a:prstGeom prst="rect">
            <a:avLst/>
          </a:prstGeom>
        </p:spPr>
      </p:pic>
      <p:pic>
        <p:nvPicPr>
          <p:cNvPr id="86" name="Picture 85" descr="A yellow sun with triangles&#10;&#10;Description automatically generated">
            <a:extLst>
              <a:ext uri="{FF2B5EF4-FFF2-40B4-BE49-F238E27FC236}">
                <a16:creationId xmlns:a16="http://schemas.microsoft.com/office/drawing/2014/main" id="{8EE2F023-8999-18DE-1FD8-214C5C8A5818}"/>
              </a:ext>
            </a:extLst>
          </p:cNvPr>
          <p:cNvPicPr>
            <a:picLocks noChangeAspect="1"/>
          </p:cNvPicPr>
          <p:nvPr/>
        </p:nvPicPr>
        <p:blipFill>
          <a:blip r:embed="rId14"/>
          <a:stretch>
            <a:fillRect/>
          </a:stretch>
        </p:blipFill>
        <p:spPr>
          <a:xfrm>
            <a:off x="5897225" y="3335059"/>
            <a:ext cx="164618" cy="145816"/>
          </a:xfrm>
          <a:prstGeom prst="rect">
            <a:avLst/>
          </a:prstGeom>
        </p:spPr>
      </p:pic>
      <p:pic>
        <p:nvPicPr>
          <p:cNvPr id="87" name="Picture 86" descr="A yellow sun with triangles&#10;&#10;Description automatically generated">
            <a:extLst>
              <a:ext uri="{FF2B5EF4-FFF2-40B4-BE49-F238E27FC236}">
                <a16:creationId xmlns:a16="http://schemas.microsoft.com/office/drawing/2014/main" id="{0CAF48B7-2B9D-E093-D842-97B49662A955}"/>
              </a:ext>
            </a:extLst>
          </p:cNvPr>
          <p:cNvPicPr>
            <a:picLocks noChangeAspect="1"/>
          </p:cNvPicPr>
          <p:nvPr/>
        </p:nvPicPr>
        <p:blipFill>
          <a:blip r:embed="rId14"/>
          <a:stretch>
            <a:fillRect/>
          </a:stretch>
        </p:blipFill>
        <p:spPr>
          <a:xfrm>
            <a:off x="5963421" y="3794026"/>
            <a:ext cx="164618" cy="145816"/>
          </a:xfrm>
          <a:prstGeom prst="rect">
            <a:avLst/>
          </a:prstGeom>
        </p:spPr>
      </p:pic>
      <p:pic>
        <p:nvPicPr>
          <p:cNvPr id="88" name="Picture 87" descr="A yellow sun with triangles&#10;&#10;Description automatically generated">
            <a:extLst>
              <a:ext uri="{FF2B5EF4-FFF2-40B4-BE49-F238E27FC236}">
                <a16:creationId xmlns:a16="http://schemas.microsoft.com/office/drawing/2014/main" id="{7AD0F18B-3223-952D-1387-BC845E1F1EFD}"/>
              </a:ext>
            </a:extLst>
          </p:cNvPr>
          <p:cNvPicPr>
            <a:picLocks noChangeAspect="1"/>
          </p:cNvPicPr>
          <p:nvPr/>
        </p:nvPicPr>
        <p:blipFill>
          <a:blip r:embed="rId14"/>
          <a:stretch>
            <a:fillRect/>
          </a:stretch>
        </p:blipFill>
        <p:spPr>
          <a:xfrm>
            <a:off x="5938020" y="4019013"/>
            <a:ext cx="164618" cy="145816"/>
          </a:xfrm>
          <a:prstGeom prst="rect">
            <a:avLst/>
          </a:prstGeom>
        </p:spPr>
      </p:pic>
      <p:pic>
        <p:nvPicPr>
          <p:cNvPr id="89" name="Picture 88" descr="A yellow sun with triangles&#10;&#10;Description automatically generated">
            <a:extLst>
              <a:ext uri="{FF2B5EF4-FFF2-40B4-BE49-F238E27FC236}">
                <a16:creationId xmlns:a16="http://schemas.microsoft.com/office/drawing/2014/main" id="{EAF0E603-7BF9-506E-02F8-C52C04210FF8}"/>
              </a:ext>
            </a:extLst>
          </p:cNvPr>
          <p:cNvPicPr>
            <a:picLocks noChangeAspect="1"/>
          </p:cNvPicPr>
          <p:nvPr/>
        </p:nvPicPr>
        <p:blipFill>
          <a:blip r:embed="rId14"/>
          <a:stretch>
            <a:fillRect/>
          </a:stretch>
        </p:blipFill>
        <p:spPr>
          <a:xfrm>
            <a:off x="5919208" y="4174670"/>
            <a:ext cx="164618" cy="145816"/>
          </a:xfrm>
          <a:prstGeom prst="rect">
            <a:avLst/>
          </a:prstGeom>
        </p:spPr>
      </p:pic>
      <p:pic>
        <p:nvPicPr>
          <p:cNvPr id="90" name="Picture 89" descr="A yellow sun with triangles&#10;&#10;Description automatically generated">
            <a:extLst>
              <a:ext uri="{FF2B5EF4-FFF2-40B4-BE49-F238E27FC236}">
                <a16:creationId xmlns:a16="http://schemas.microsoft.com/office/drawing/2014/main" id="{CDB5C74E-4142-2CD3-A7C9-FF25D64655EB}"/>
              </a:ext>
            </a:extLst>
          </p:cNvPr>
          <p:cNvPicPr>
            <a:picLocks noChangeAspect="1"/>
          </p:cNvPicPr>
          <p:nvPr/>
        </p:nvPicPr>
        <p:blipFill>
          <a:blip r:embed="rId14"/>
          <a:stretch>
            <a:fillRect/>
          </a:stretch>
        </p:blipFill>
        <p:spPr>
          <a:xfrm>
            <a:off x="5935136" y="4437507"/>
            <a:ext cx="164618" cy="145816"/>
          </a:xfrm>
          <a:prstGeom prst="rect">
            <a:avLst/>
          </a:prstGeom>
        </p:spPr>
      </p:pic>
      <p:pic>
        <p:nvPicPr>
          <p:cNvPr id="91" name="Picture 90" descr="A yellow sun with triangles&#10;&#10;Description automatically generated">
            <a:extLst>
              <a:ext uri="{FF2B5EF4-FFF2-40B4-BE49-F238E27FC236}">
                <a16:creationId xmlns:a16="http://schemas.microsoft.com/office/drawing/2014/main" id="{88DB80C7-3FB5-C3D1-1C79-4BEC4D0C8B30}"/>
              </a:ext>
            </a:extLst>
          </p:cNvPr>
          <p:cNvPicPr>
            <a:picLocks noChangeAspect="1"/>
          </p:cNvPicPr>
          <p:nvPr/>
        </p:nvPicPr>
        <p:blipFill>
          <a:blip r:embed="rId14"/>
          <a:stretch>
            <a:fillRect/>
          </a:stretch>
        </p:blipFill>
        <p:spPr>
          <a:xfrm>
            <a:off x="5911624" y="4579000"/>
            <a:ext cx="164618" cy="145816"/>
          </a:xfrm>
          <a:prstGeom prst="rect">
            <a:avLst/>
          </a:prstGeom>
        </p:spPr>
      </p:pic>
      <p:pic>
        <p:nvPicPr>
          <p:cNvPr id="92" name="Picture 91" descr="A yellow sun with triangles&#10;&#10;Description automatically generated">
            <a:extLst>
              <a:ext uri="{FF2B5EF4-FFF2-40B4-BE49-F238E27FC236}">
                <a16:creationId xmlns:a16="http://schemas.microsoft.com/office/drawing/2014/main" id="{D472C850-A951-8F1E-67CD-D37EEECB7F39}"/>
              </a:ext>
            </a:extLst>
          </p:cNvPr>
          <p:cNvPicPr>
            <a:picLocks noChangeAspect="1"/>
          </p:cNvPicPr>
          <p:nvPr/>
        </p:nvPicPr>
        <p:blipFill>
          <a:blip r:embed="rId14"/>
          <a:stretch>
            <a:fillRect/>
          </a:stretch>
        </p:blipFill>
        <p:spPr>
          <a:xfrm>
            <a:off x="7421145" y="3321412"/>
            <a:ext cx="164618" cy="145816"/>
          </a:xfrm>
          <a:prstGeom prst="rect">
            <a:avLst/>
          </a:prstGeom>
        </p:spPr>
      </p:pic>
      <p:pic>
        <p:nvPicPr>
          <p:cNvPr id="93" name="Picture 92" descr="A yellow sun with triangles&#10;&#10;Description automatically generated">
            <a:extLst>
              <a:ext uri="{FF2B5EF4-FFF2-40B4-BE49-F238E27FC236}">
                <a16:creationId xmlns:a16="http://schemas.microsoft.com/office/drawing/2014/main" id="{438C5ACA-4546-2BEC-45A6-D03A38229E70}"/>
              </a:ext>
            </a:extLst>
          </p:cNvPr>
          <p:cNvPicPr>
            <a:picLocks noChangeAspect="1"/>
          </p:cNvPicPr>
          <p:nvPr/>
        </p:nvPicPr>
        <p:blipFill>
          <a:blip r:embed="rId14"/>
          <a:stretch>
            <a:fillRect/>
          </a:stretch>
        </p:blipFill>
        <p:spPr>
          <a:xfrm>
            <a:off x="7421145" y="3876655"/>
            <a:ext cx="164618" cy="145816"/>
          </a:xfrm>
          <a:prstGeom prst="rect">
            <a:avLst/>
          </a:prstGeom>
        </p:spPr>
      </p:pic>
      <p:pic>
        <p:nvPicPr>
          <p:cNvPr id="94" name="Picture 93" descr="A yellow sun with triangles&#10;&#10;Description automatically generated">
            <a:extLst>
              <a:ext uri="{FF2B5EF4-FFF2-40B4-BE49-F238E27FC236}">
                <a16:creationId xmlns:a16="http://schemas.microsoft.com/office/drawing/2014/main" id="{DD0D88FA-5F8C-4125-EEDD-D55ACEBD5D9B}"/>
              </a:ext>
            </a:extLst>
          </p:cNvPr>
          <p:cNvPicPr>
            <a:picLocks noChangeAspect="1"/>
          </p:cNvPicPr>
          <p:nvPr/>
        </p:nvPicPr>
        <p:blipFill>
          <a:blip r:embed="rId14"/>
          <a:stretch>
            <a:fillRect/>
          </a:stretch>
        </p:blipFill>
        <p:spPr>
          <a:xfrm>
            <a:off x="7429714" y="4113178"/>
            <a:ext cx="164618" cy="145816"/>
          </a:xfrm>
          <a:prstGeom prst="rect">
            <a:avLst/>
          </a:prstGeom>
        </p:spPr>
      </p:pic>
      <p:pic>
        <p:nvPicPr>
          <p:cNvPr id="95" name="Picture 94" descr="A yellow sun with triangles&#10;&#10;Description automatically generated">
            <a:extLst>
              <a:ext uri="{FF2B5EF4-FFF2-40B4-BE49-F238E27FC236}">
                <a16:creationId xmlns:a16="http://schemas.microsoft.com/office/drawing/2014/main" id="{B328B868-1D34-1875-2432-CF83D978295F}"/>
              </a:ext>
            </a:extLst>
          </p:cNvPr>
          <p:cNvPicPr>
            <a:picLocks noChangeAspect="1"/>
          </p:cNvPicPr>
          <p:nvPr/>
        </p:nvPicPr>
        <p:blipFill>
          <a:blip r:embed="rId14"/>
          <a:stretch>
            <a:fillRect/>
          </a:stretch>
        </p:blipFill>
        <p:spPr>
          <a:xfrm>
            <a:off x="7421145" y="4262468"/>
            <a:ext cx="164618" cy="145816"/>
          </a:xfrm>
          <a:prstGeom prst="rect">
            <a:avLst/>
          </a:prstGeom>
        </p:spPr>
      </p:pic>
      <p:pic>
        <p:nvPicPr>
          <p:cNvPr id="96" name="Picture 95" descr="A yellow sun with triangles&#10;&#10;Description automatically generated">
            <a:extLst>
              <a:ext uri="{FF2B5EF4-FFF2-40B4-BE49-F238E27FC236}">
                <a16:creationId xmlns:a16="http://schemas.microsoft.com/office/drawing/2014/main" id="{CA6C8173-CA4C-F2DD-76A6-CDD116719580}"/>
              </a:ext>
            </a:extLst>
          </p:cNvPr>
          <p:cNvPicPr>
            <a:picLocks noChangeAspect="1"/>
          </p:cNvPicPr>
          <p:nvPr/>
        </p:nvPicPr>
        <p:blipFill>
          <a:blip r:embed="rId14"/>
          <a:stretch>
            <a:fillRect/>
          </a:stretch>
        </p:blipFill>
        <p:spPr>
          <a:xfrm>
            <a:off x="7421145" y="4417602"/>
            <a:ext cx="164618" cy="145816"/>
          </a:xfrm>
          <a:prstGeom prst="rect">
            <a:avLst/>
          </a:prstGeom>
        </p:spPr>
      </p:pic>
      <p:pic>
        <p:nvPicPr>
          <p:cNvPr id="97" name="Picture 96" descr="A yellow sun with triangles&#10;&#10;Description automatically generated">
            <a:extLst>
              <a:ext uri="{FF2B5EF4-FFF2-40B4-BE49-F238E27FC236}">
                <a16:creationId xmlns:a16="http://schemas.microsoft.com/office/drawing/2014/main" id="{1A4C95C7-30E2-9BA3-9D15-6DD6D46EE57F}"/>
              </a:ext>
            </a:extLst>
          </p:cNvPr>
          <p:cNvPicPr>
            <a:picLocks noChangeAspect="1"/>
          </p:cNvPicPr>
          <p:nvPr/>
        </p:nvPicPr>
        <p:blipFill>
          <a:blip r:embed="rId14"/>
          <a:stretch>
            <a:fillRect/>
          </a:stretch>
        </p:blipFill>
        <p:spPr>
          <a:xfrm>
            <a:off x="7429714" y="4558536"/>
            <a:ext cx="164618" cy="145816"/>
          </a:xfrm>
          <a:prstGeom prst="rect">
            <a:avLst/>
          </a:prstGeom>
        </p:spPr>
      </p:pic>
      <p:pic>
        <p:nvPicPr>
          <p:cNvPr id="98" name="Picture 97" descr="A yellow sun with triangles&#10;&#10;Description automatically generated">
            <a:extLst>
              <a:ext uri="{FF2B5EF4-FFF2-40B4-BE49-F238E27FC236}">
                <a16:creationId xmlns:a16="http://schemas.microsoft.com/office/drawing/2014/main" id="{72C4A7B3-379B-918F-FD0B-58F67F1A5E53}"/>
              </a:ext>
            </a:extLst>
          </p:cNvPr>
          <p:cNvPicPr>
            <a:picLocks noChangeAspect="1"/>
          </p:cNvPicPr>
          <p:nvPr/>
        </p:nvPicPr>
        <p:blipFill>
          <a:blip r:embed="rId14"/>
          <a:stretch>
            <a:fillRect/>
          </a:stretch>
        </p:blipFill>
        <p:spPr>
          <a:xfrm>
            <a:off x="8946166" y="3321412"/>
            <a:ext cx="164618" cy="145816"/>
          </a:xfrm>
          <a:prstGeom prst="rect">
            <a:avLst/>
          </a:prstGeom>
        </p:spPr>
      </p:pic>
      <p:pic>
        <p:nvPicPr>
          <p:cNvPr id="99" name="Picture 98" descr="A yellow sun with triangles&#10;&#10;Description automatically generated">
            <a:extLst>
              <a:ext uri="{FF2B5EF4-FFF2-40B4-BE49-F238E27FC236}">
                <a16:creationId xmlns:a16="http://schemas.microsoft.com/office/drawing/2014/main" id="{8954CED4-8258-5980-20B2-F31FEC9C1715}"/>
              </a:ext>
            </a:extLst>
          </p:cNvPr>
          <p:cNvPicPr>
            <a:picLocks noChangeAspect="1"/>
          </p:cNvPicPr>
          <p:nvPr/>
        </p:nvPicPr>
        <p:blipFill>
          <a:blip r:embed="rId14"/>
          <a:stretch>
            <a:fillRect/>
          </a:stretch>
        </p:blipFill>
        <p:spPr>
          <a:xfrm>
            <a:off x="8996583" y="3841203"/>
            <a:ext cx="164618" cy="145816"/>
          </a:xfrm>
          <a:prstGeom prst="rect">
            <a:avLst/>
          </a:prstGeom>
        </p:spPr>
      </p:pic>
      <p:pic>
        <p:nvPicPr>
          <p:cNvPr id="100" name="Picture 99" descr="A yellow sun with triangles&#10;&#10;Description automatically generated">
            <a:extLst>
              <a:ext uri="{FF2B5EF4-FFF2-40B4-BE49-F238E27FC236}">
                <a16:creationId xmlns:a16="http://schemas.microsoft.com/office/drawing/2014/main" id="{3820CE32-6843-12A8-9C02-5C4298BB6893}"/>
              </a:ext>
            </a:extLst>
          </p:cNvPr>
          <p:cNvPicPr>
            <a:picLocks noChangeAspect="1"/>
          </p:cNvPicPr>
          <p:nvPr/>
        </p:nvPicPr>
        <p:blipFill>
          <a:blip r:embed="rId14"/>
          <a:stretch>
            <a:fillRect/>
          </a:stretch>
        </p:blipFill>
        <p:spPr>
          <a:xfrm>
            <a:off x="9004763" y="3995249"/>
            <a:ext cx="164618" cy="145816"/>
          </a:xfrm>
          <a:prstGeom prst="rect">
            <a:avLst/>
          </a:prstGeom>
        </p:spPr>
      </p:pic>
      <p:pic>
        <p:nvPicPr>
          <p:cNvPr id="101" name="Picture 100" descr="A yellow sun with triangles&#10;&#10;Description automatically generated">
            <a:extLst>
              <a:ext uri="{FF2B5EF4-FFF2-40B4-BE49-F238E27FC236}">
                <a16:creationId xmlns:a16="http://schemas.microsoft.com/office/drawing/2014/main" id="{BEFF2C7F-87AE-8ABF-25F2-64D886867ED9}"/>
              </a:ext>
            </a:extLst>
          </p:cNvPr>
          <p:cNvPicPr>
            <a:picLocks noChangeAspect="1"/>
          </p:cNvPicPr>
          <p:nvPr/>
        </p:nvPicPr>
        <p:blipFill>
          <a:blip r:embed="rId14"/>
          <a:stretch>
            <a:fillRect/>
          </a:stretch>
        </p:blipFill>
        <p:spPr>
          <a:xfrm>
            <a:off x="9021376" y="4140441"/>
            <a:ext cx="164618" cy="145816"/>
          </a:xfrm>
          <a:prstGeom prst="rect">
            <a:avLst/>
          </a:prstGeom>
        </p:spPr>
      </p:pic>
      <p:pic>
        <p:nvPicPr>
          <p:cNvPr id="102" name="Picture 101" descr="A yellow sun with triangles&#10;&#10;Description automatically generated">
            <a:extLst>
              <a:ext uri="{FF2B5EF4-FFF2-40B4-BE49-F238E27FC236}">
                <a16:creationId xmlns:a16="http://schemas.microsoft.com/office/drawing/2014/main" id="{544A1801-6A76-7254-1330-775725F75922}"/>
              </a:ext>
            </a:extLst>
          </p:cNvPr>
          <p:cNvPicPr>
            <a:picLocks noChangeAspect="1"/>
          </p:cNvPicPr>
          <p:nvPr/>
        </p:nvPicPr>
        <p:blipFill>
          <a:blip r:embed="rId14"/>
          <a:stretch>
            <a:fillRect/>
          </a:stretch>
        </p:blipFill>
        <p:spPr>
          <a:xfrm>
            <a:off x="8996336" y="4292366"/>
            <a:ext cx="164618" cy="145816"/>
          </a:xfrm>
          <a:prstGeom prst="rect">
            <a:avLst/>
          </a:prstGeom>
        </p:spPr>
      </p:pic>
      <p:pic>
        <p:nvPicPr>
          <p:cNvPr id="104" name="Picture 103" descr="A yellow sun with triangles&#10;&#10;Description automatically generated">
            <a:extLst>
              <a:ext uri="{FF2B5EF4-FFF2-40B4-BE49-F238E27FC236}">
                <a16:creationId xmlns:a16="http://schemas.microsoft.com/office/drawing/2014/main" id="{37831F7D-9007-2533-3091-235674FD0843}"/>
              </a:ext>
            </a:extLst>
          </p:cNvPr>
          <p:cNvPicPr>
            <a:picLocks noChangeAspect="1"/>
          </p:cNvPicPr>
          <p:nvPr/>
        </p:nvPicPr>
        <p:blipFill>
          <a:blip r:embed="rId14"/>
          <a:stretch>
            <a:fillRect/>
          </a:stretch>
        </p:blipFill>
        <p:spPr>
          <a:xfrm>
            <a:off x="8987476" y="4434493"/>
            <a:ext cx="164618" cy="145816"/>
          </a:xfrm>
          <a:prstGeom prst="rect">
            <a:avLst/>
          </a:prstGeom>
        </p:spPr>
      </p:pic>
      <p:sp>
        <p:nvSpPr>
          <p:cNvPr id="105" name="Freeform 44">
            <a:extLst>
              <a:ext uri="{FF2B5EF4-FFF2-40B4-BE49-F238E27FC236}">
                <a16:creationId xmlns:a16="http://schemas.microsoft.com/office/drawing/2014/main" id="{EE29C81D-AF71-E573-A25D-DE118004270E}"/>
              </a:ext>
            </a:extLst>
          </p:cNvPr>
          <p:cNvSpPr/>
          <p:nvPr/>
        </p:nvSpPr>
        <p:spPr>
          <a:xfrm>
            <a:off x="1602202" y="2667859"/>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09" name="Freeform 44">
            <a:extLst>
              <a:ext uri="{FF2B5EF4-FFF2-40B4-BE49-F238E27FC236}">
                <a16:creationId xmlns:a16="http://schemas.microsoft.com/office/drawing/2014/main" id="{F0A0B758-09F3-0825-FBC3-94F3592C2792}"/>
              </a:ext>
            </a:extLst>
          </p:cNvPr>
          <p:cNvSpPr/>
          <p:nvPr/>
        </p:nvSpPr>
        <p:spPr>
          <a:xfrm>
            <a:off x="4663567" y="1365519"/>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11" name="Freeform 44">
            <a:extLst>
              <a:ext uri="{FF2B5EF4-FFF2-40B4-BE49-F238E27FC236}">
                <a16:creationId xmlns:a16="http://schemas.microsoft.com/office/drawing/2014/main" id="{BC95233C-924D-F343-A587-5FDC367937C4}"/>
              </a:ext>
            </a:extLst>
          </p:cNvPr>
          <p:cNvSpPr/>
          <p:nvPr/>
        </p:nvSpPr>
        <p:spPr>
          <a:xfrm>
            <a:off x="6177199" y="1326466"/>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112" name="Freeform 23">
            <a:extLst>
              <a:ext uri="{FF2B5EF4-FFF2-40B4-BE49-F238E27FC236}">
                <a16:creationId xmlns:a16="http://schemas.microsoft.com/office/drawing/2014/main" id="{2D40552F-934F-D7FB-5709-4073D1D3DB90}"/>
              </a:ext>
            </a:extLst>
          </p:cNvPr>
          <p:cNvSpPr/>
          <p:nvPr/>
        </p:nvSpPr>
        <p:spPr>
          <a:xfrm flipH="1">
            <a:off x="7372864" y="1319586"/>
            <a:ext cx="164618" cy="24333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pic>
        <p:nvPicPr>
          <p:cNvPr id="114" name="Picture 113" descr="A group of tractors with different colors&#10;&#10;Description automatically generated">
            <a:extLst>
              <a:ext uri="{FF2B5EF4-FFF2-40B4-BE49-F238E27FC236}">
                <a16:creationId xmlns:a16="http://schemas.microsoft.com/office/drawing/2014/main" id="{1F59CABE-E1E1-C3D4-3B01-746683651283}"/>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6138402" y="2694511"/>
            <a:ext cx="248019" cy="209472"/>
          </a:xfrm>
          <a:prstGeom prst="rect">
            <a:avLst/>
          </a:prstGeom>
        </p:spPr>
      </p:pic>
      <p:grpSp>
        <p:nvGrpSpPr>
          <p:cNvPr id="115" name="Group 7">
            <a:extLst>
              <a:ext uri="{FF2B5EF4-FFF2-40B4-BE49-F238E27FC236}">
                <a16:creationId xmlns:a16="http://schemas.microsoft.com/office/drawing/2014/main" id="{EA4C99E5-7448-7A54-2256-44432228D33D}"/>
              </a:ext>
            </a:extLst>
          </p:cNvPr>
          <p:cNvGrpSpPr/>
          <p:nvPr/>
        </p:nvGrpSpPr>
        <p:grpSpPr>
          <a:xfrm>
            <a:off x="7359757" y="2658404"/>
            <a:ext cx="190211" cy="209472"/>
            <a:chOff x="0" y="0"/>
            <a:chExt cx="3741232" cy="3821539"/>
          </a:xfrm>
        </p:grpSpPr>
        <p:sp>
          <p:nvSpPr>
            <p:cNvPr id="116" name="Freeform 8">
              <a:extLst>
                <a:ext uri="{FF2B5EF4-FFF2-40B4-BE49-F238E27FC236}">
                  <a16:creationId xmlns:a16="http://schemas.microsoft.com/office/drawing/2014/main" id="{201681F0-FD41-9F50-A8B0-FBADF8A80105}"/>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17" name="Freeform 9">
              <a:extLst>
                <a:ext uri="{FF2B5EF4-FFF2-40B4-BE49-F238E27FC236}">
                  <a16:creationId xmlns:a16="http://schemas.microsoft.com/office/drawing/2014/main" id="{073F15EF-E10C-9729-9933-25F2225BF6C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118" name="Group 10">
              <a:extLst>
                <a:ext uri="{FF2B5EF4-FFF2-40B4-BE49-F238E27FC236}">
                  <a16:creationId xmlns:a16="http://schemas.microsoft.com/office/drawing/2014/main" id="{AC58D734-2AB9-400F-7545-518B530069E0}"/>
                </a:ext>
              </a:extLst>
            </p:cNvPr>
            <p:cNvGrpSpPr/>
            <p:nvPr/>
          </p:nvGrpSpPr>
          <p:grpSpPr>
            <a:xfrm>
              <a:off x="0" y="1810741"/>
              <a:ext cx="852996" cy="852996"/>
              <a:chOff x="0" y="0"/>
              <a:chExt cx="812800" cy="812800"/>
            </a:xfrm>
          </p:grpSpPr>
          <p:sp>
            <p:nvSpPr>
              <p:cNvPr id="122" name="Freeform 11">
                <a:extLst>
                  <a:ext uri="{FF2B5EF4-FFF2-40B4-BE49-F238E27FC236}">
                    <a16:creationId xmlns:a16="http://schemas.microsoft.com/office/drawing/2014/main" id="{AA0BF88D-F336-51C6-AA1B-B20930E5292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23" name="TextBox 12">
                <a:extLst>
                  <a:ext uri="{FF2B5EF4-FFF2-40B4-BE49-F238E27FC236}">
                    <a16:creationId xmlns:a16="http://schemas.microsoft.com/office/drawing/2014/main" id="{462B7BCE-FF16-44E3-08B0-F92737A7F57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119" name="Group 13">
              <a:extLst>
                <a:ext uri="{FF2B5EF4-FFF2-40B4-BE49-F238E27FC236}">
                  <a16:creationId xmlns:a16="http://schemas.microsoft.com/office/drawing/2014/main" id="{601065C2-7076-F62D-CB84-91AC19671FE7}"/>
                </a:ext>
              </a:extLst>
            </p:cNvPr>
            <p:cNvGrpSpPr/>
            <p:nvPr/>
          </p:nvGrpSpPr>
          <p:grpSpPr>
            <a:xfrm>
              <a:off x="2570638" y="270521"/>
              <a:ext cx="583309" cy="583309"/>
              <a:chOff x="0" y="0"/>
              <a:chExt cx="812800" cy="812800"/>
            </a:xfrm>
          </p:grpSpPr>
          <p:sp>
            <p:nvSpPr>
              <p:cNvPr id="120" name="Freeform 14">
                <a:extLst>
                  <a:ext uri="{FF2B5EF4-FFF2-40B4-BE49-F238E27FC236}">
                    <a16:creationId xmlns:a16="http://schemas.microsoft.com/office/drawing/2014/main" id="{39A1A7C6-2F33-4355-286A-DE568E29953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21" name="TextBox 15">
                <a:extLst>
                  <a:ext uri="{FF2B5EF4-FFF2-40B4-BE49-F238E27FC236}">
                    <a16:creationId xmlns:a16="http://schemas.microsoft.com/office/drawing/2014/main" id="{4AF1752F-2D88-5598-CA3E-27A3986B92E5}"/>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127" name="Picture 126" descr="A yellow sun with triangles&#10;&#10;Description automatically generated">
            <a:extLst>
              <a:ext uri="{FF2B5EF4-FFF2-40B4-BE49-F238E27FC236}">
                <a16:creationId xmlns:a16="http://schemas.microsoft.com/office/drawing/2014/main" id="{3D9B1F9F-125F-A07C-F102-783C301FC0ED}"/>
              </a:ext>
            </a:extLst>
          </p:cNvPr>
          <p:cNvPicPr>
            <a:picLocks noChangeAspect="1"/>
          </p:cNvPicPr>
          <p:nvPr/>
        </p:nvPicPr>
        <p:blipFill>
          <a:blip r:embed="rId14"/>
          <a:stretch>
            <a:fillRect/>
          </a:stretch>
        </p:blipFill>
        <p:spPr>
          <a:xfrm>
            <a:off x="4334974" y="5219525"/>
            <a:ext cx="164618" cy="145816"/>
          </a:xfrm>
          <a:prstGeom prst="rect">
            <a:avLst/>
          </a:prstGeom>
        </p:spPr>
      </p:pic>
      <p:pic>
        <p:nvPicPr>
          <p:cNvPr id="1024" name="Picture 1023" descr="A yellow sun with triangles&#10;&#10;Description automatically generated">
            <a:extLst>
              <a:ext uri="{FF2B5EF4-FFF2-40B4-BE49-F238E27FC236}">
                <a16:creationId xmlns:a16="http://schemas.microsoft.com/office/drawing/2014/main" id="{4EAB3752-4E26-EDF9-820C-41F88970007D}"/>
              </a:ext>
            </a:extLst>
          </p:cNvPr>
          <p:cNvPicPr>
            <a:picLocks noChangeAspect="1"/>
          </p:cNvPicPr>
          <p:nvPr/>
        </p:nvPicPr>
        <p:blipFill>
          <a:blip r:embed="rId14"/>
          <a:stretch>
            <a:fillRect/>
          </a:stretch>
        </p:blipFill>
        <p:spPr>
          <a:xfrm>
            <a:off x="5827965" y="5713105"/>
            <a:ext cx="164618" cy="145816"/>
          </a:xfrm>
          <a:prstGeom prst="rect">
            <a:avLst/>
          </a:prstGeom>
        </p:spPr>
      </p:pic>
      <p:sp>
        <p:nvSpPr>
          <p:cNvPr id="3" name="Freeform 44">
            <a:extLst>
              <a:ext uri="{FF2B5EF4-FFF2-40B4-BE49-F238E27FC236}">
                <a16:creationId xmlns:a16="http://schemas.microsoft.com/office/drawing/2014/main" id="{7E39BCB6-1695-00E1-2B97-7458A5D8C029}"/>
              </a:ext>
            </a:extLst>
          </p:cNvPr>
          <p:cNvSpPr/>
          <p:nvPr/>
        </p:nvSpPr>
        <p:spPr>
          <a:xfrm>
            <a:off x="3095134" y="1371793"/>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5" name="Freeform 44">
            <a:extLst>
              <a:ext uri="{FF2B5EF4-FFF2-40B4-BE49-F238E27FC236}">
                <a16:creationId xmlns:a16="http://schemas.microsoft.com/office/drawing/2014/main" id="{C7FC987A-497B-765A-2086-1297FAE3FF51}"/>
              </a:ext>
            </a:extLst>
          </p:cNvPr>
          <p:cNvSpPr/>
          <p:nvPr/>
        </p:nvSpPr>
        <p:spPr>
          <a:xfrm>
            <a:off x="7718132" y="5469963"/>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pic>
        <p:nvPicPr>
          <p:cNvPr id="27" name="Picture 26" descr="A group of tractors with different colors&#10;&#10;Description automatically generated">
            <a:extLst>
              <a:ext uri="{FF2B5EF4-FFF2-40B4-BE49-F238E27FC236}">
                <a16:creationId xmlns:a16="http://schemas.microsoft.com/office/drawing/2014/main" id="{8190096F-8EE4-42AF-DBEA-C8E095D0588E}"/>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4624829" y="2662504"/>
            <a:ext cx="248019" cy="209472"/>
          </a:xfrm>
          <a:prstGeom prst="rect">
            <a:avLst/>
          </a:prstGeom>
        </p:spPr>
      </p:pic>
      <p:pic>
        <p:nvPicPr>
          <p:cNvPr id="28" name="Picture 27" descr="A picture containing shape&#10;&#10;Description automatically generated">
            <a:extLst>
              <a:ext uri="{FF2B5EF4-FFF2-40B4-BE49-F238E27FC236}">
                <a16:creationId xmlns:a16="http://schemas.microsoft.com/office/drawing/2014/main" id="{F8792DAF-4EF7-9E9F-16EA-C68CF336E29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679192">
            <a:off x="6119709" y="852787"/>
            <a:ext cx="251534" cy="217541"/>
          </a:xfrm>
          <a:prstGeom prst="rect">
            <a:avLst/>
          </a:prstGeom>
        </p:spPr>
      </p:pic>
      <p:sp>
        <p:nvSpPr>
          <p:cNvPr id="31" name="Freeform 26">
            <a:extLst>
              <a:ext uri="{FF2B5EF4-FFF2-40B4-BE49-F238E27FC236}">
                <a16:creationId xmlns:a16="http://schemas.microsoft.com/office/drawing/2014/main" id="{774CDA3A-2069-7F0D-F083-1EF1600A0018}"/>
              </a:ext>
            </a:extLst>
          </p:cNvPr>
          <p:cNvSpPr/>
          <p:nvPr/>
        </p:nvSpPr>
        <p:spPr>
          <a:xfrm rot="725789">
            <a:off x="66203" y="30325"/>
            <a:ext cx="742062" cy="710458"/>
          </a:xfrm>
          <a:custGeom>
            <a:avLst/>
            <a:gdLst/>
            <a:ahLst/>
            <a:cxnLst/>
            <a:rect l="l" t="t" r="r" b="b"/>
            <a:pathLst>
              <a:path w="2155676" h="2130834">
                <a:moveTo>
                  <a:pt x="0" y="0"/>
                </a:moveTo>
                <a:lnTo>
                  <a:pt x="2155675" y="0"/>
                </a:lnTo>
                <a:lnTo>
                  <a:pt x="2155675" y="2130834"/>
                </a:lnTo>
                <a:lnTo>
                  <a:pt x="0" y="2130834"/>
                </a:lnTo>
                <a:lnTo>
                  <a:pt x="0" y="0"/>
                </a:lnTo>
                <a:close/>
              </a:path>
            </a:pathLst>
          </a:custGeom>
          <a:blipFill>
            <a:blip r:embed="rId15"/>
            <a:stretch>
              <a:fillRect/>
            </a:stretch>
          </a:blipFill>
        </p:spPr>
        <p:txBody>
          <a:bodyPr/>
          <a:lstStyle/>
          <a:p>
            <a:endParaRPr lang="en-GB"/>
          </a:p>
        </p:txBody>
      </p:sp>
    </p:spTree>
    <p:extLst>
      <p:ext uri="{BB962C8B-B14F-4D97-AF65-F5344CB8AC3E}">
        <p14:creationId xmlns:p14="http://schemas.microsoft.com/office/powerpoint/2010/main" val="2778804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B313BC-CE28-C7C1-AD4B-2906315CE67F}"/>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61C71C5F-63C9-B216-B159-1DADAB5390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6" y="-2478"/>
            <a:ext cx="9899083" cy="6998996"/>
          </a:xfrm>
          <a:prstGeom prst="rect">
            <a:avLst/>
          </a:prstGeom>
        </p:spPr>
      </p:pic>
      <p:sp>
        <p:nvSpPr>
          <p:cNvPr id="50" name="TextBox 42">
            <a:extLst>
              <a:ext uri="{FF2B5EF4-FFF2-40B4-BE49-F238E27FC236}">
                <a16:creationId xmlns:a16="http://schemas.microsoft.com/office/drawing/2014/main" id="{00EA283C-6174-394B-6C57-1C6D990608D9}"/>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graphicFrame>
        <p:nvGraphicFramePr>
          <p:cNvPr id="56" name="Table 107">
            <a:extLst>
              <a:ext uri="{FF2B5EF4-FFF2-40B4-BE49-F238E27FC236}">
                <a16:creationId xmlns:a16="http://schemas.microsoft.com/office/drawing/2014/main" id="{F8E7FCE9-05C9-E060-3452-A34DD16A778C}"/>
              </a:ext>
            </a:extLst>
          </p:cNvPr>
          <p:cNvGraphicFramePr>
            <a:graphicFrameLocks noGrp="1"/>
          </p:cNvGraphicFramePr>
          <p:nvPr>
            <p:extLst>
              <p:ext uri="{D42A27DB-BD31-4B8C-83A1-F6EECF244321}">
                <p14:modId xmlns:p14="http://schemas.microsoft.com/office/powerpoint/2010/main" val="1747917429"/>
              </p:ext>
            </p:extLst>
          </p:nvPr>
        </p:nvGraphicFramePr>
        <p:xfrm>
          <a:off x="1434546" y="998218"/>
          <a:ext cx="7675579" cy="4889386"/>
        </p:xfrm>
        <a:graphic>
          <a:graphicData uri="http://schemas.openxmlformats.org/drawingml/2006/table">
            <a:tbl>
              <a:tblPr firstRow="1" bandRow="1">
                <a:tableStyleId>{5C22544A-7EE6-4342-B048-85BDC9FD1C3A}</a:tableStyleId>
              </a:tblPr>
              <a:tblGrid>
                <a:gridCol w="1514607">
                  <a:extLst>
                    <a:ext uri="{9D8B030D-6E8A-4147-A177-3AD203B41FA5}">
                      <a16:colId xmlns:a16="http://schemas.microsoft.com/office/drawing/2014/main" val="141170056"/>
                    </a:ext>
                  </a:extLst>
                </a:gridCol>
                <a:gridCol w="1572544">
                  <a:extLst>
                    <a:ext uri="{9D8B030D-6E8A-4147-A177-3AD203B41FA5}">
                      <a16:colId xmlns:a16="http://schemas.microsoft.com/office/drawing/2014/main" val="184896271"/>
                    </a:ext>
                  </a:extLst>
                </a:gridCol>
                <a:gridCol w="1553345">
                  <a:extLst>
                    <a:ext uri="{9D8B030D-6E8A-4147-A177-3AD203B41FA5}">
                      <a16:colId xmlns:a16="http://schemas.microsoft.com/office/drawing/2014/main" val="3716586628"/>
                    </a:ext>
                  </a:extLst>
                </a:gridCol>
                <a:gridCol w="1528005">
                  <a:extLst>
                    <a:ext uri="{9D8B030D-6E8A-4147-A177-3AD203B41FA5}">
                      <a16:colId xmlns:a16="http://schemas.microsoft.com/office/drawing/2014/main" val="3229335858"/>
                    </a:ext>
                  </a:extLst>
                </a:gridCol>
                <a:gridCol w="1507078">
                  <a:extLst>
                    <a:ext uri="{9D8B030D-6E8A-4147-A177-3AD203B41FA5}">
                      <a16:colId xmlns:a16="http://schemas.microsoft.com/office/drawing/2014/main" val="2848023262"/>
                    </a:ext>
                  </a:extLst>
                </a:gridCol>
              </a:tblGrid>
              <a:tr h="340155">
                <a:tc>
                  <a:txBody>
                    <a:bodyPr/>
                    <a:lstStyle/>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Spaghetti &amp; Hearty Planet Friendly Balls with Tomato and Herb Bread (VE) </a:t>
                      </a:r>
                    </a:p>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pitchFamily="34"/>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 Summer Butterbean Treasure Chest Risotto (VE)</a:t>
                      </a:r>
                    </a:p>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solidFill>
                            <a:srgbClr val="000000"/>
                          </a:solidFill>
                          <a:latin typeface="Century Gothic" pitchFamily="34"/>
                        </a:rPr>
                        <a:t> </a:t>
                      </a:r>
                      <a:r>
                        <a:rPr lang="en-GB" sz="900" b="0" dirty="0">
                          <a:solidFill>
                            <a:srgbClr val="000000"/>
                          </a:solidFill>
                          <a:latin typeface="Century Gothic" pitchFamily="34"/>
                        </a:rPr>
                        <a:t>Golden</a:t>
                      </a:r>
                      <a:r>
                        <a:rPr lang="en-GB" sz="900" b="1" dirty="0">
                          <a:solidFill>
                            <a:srgbClr val="000000"/>
                          </a:solidFill>
                          <a:latin typeface="Century Gothic" pitchFamily="34"/>
                        </a:rPr>
                        <a:t> </a:t>
                      </a:r>
                      <a:r>
                        <a:rPr lang="en-GB" sz="900" b="0" dirty="0">
                          <a:solidFill>
                            <a:srgbClr val="000000"/>
                          </a:solidFill>
                          <a:latin typeface="Century Gothic" pitchFamily="34"/>
                        </a:rPr>
                        <a:t>Roasted Quorn, </a:t>
                      </a:r>
                      <a:r>
                        <a:rPr lang="en-GB" sz="900" b="1" dirty="0">
                          <a:solidFill>
                            <a:srgbClr val="000000"/>
                          </a:solidFill>
                          <a:latin typeface="Century Gothic" pitchFamily="34"/>
                        </a:rPr>
                        <a:t>  </a:t>
                      </a:r>
                      <a:r>
                        <a:rPr lang="en-GB" sz="900" b="0" dirty="0">
                          <a:solidFill>
                            <a:srgbClr val="000000"/>
                          </a:solidFill>
                          <a:latin typeface="Century Gothic" pitchFamily="34"/>
                        </a:rPr>
                        <a:t>New Potatoes &amp; Gravy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US" sz="900" b="1" i="0" u="none" strike="noStrike" dirty="0">
                          <a:solidFill>
                            <a:srgbClr val="000000"/>
                          </a:solidFill>
                          <a:latin typeface="Century Gothic"/>
                        </a:rPr>
                        <a:t> </a:t>
                      </a:r>
                      <a:r>
                        <a:rPr lang="en-US" sz="900" b="0" i="0" u="none" strike="noStrike" dirty="0">
                          <a:solidFill>
                            <a:srgbClr val="000000"/>
                          </a:solidFill>
                          <a:latin typeface="Century Gothic"/>
                        </a:rPr>
                        <a:t>Greek Spinach &amp; Cheese Whirl with </a:t>
                      </a:r>
                      <a:r>
                        <a:rPr lang="en-GB" sz="900" b="1" dirty="0">
                          <a:solidFill>
                            <a:srgbClr val="000000"/>
                          </a:solidFill>
                          <a:latin typeface="Century Gothic" pitchFamily="34"/>
                        </a:rPr>
                        <a:t> </a:t>
                      </a:r>
                      <a:r>
                        <a:rPr lang="en-US" sz="900" b="0" i="0" u="none" strike="noStrike" dirty="0">
                          <a:solidFill>
                            <a:srgbClr val="000000"/>
                          </a:solidFill>
                          <a:latin typeface="Century Gothic"/>
                        </a:rPr>
                        <a:t> Herby Rice, </a:t>
                      </a:r>
                      <a:r>
                        <a:rPr lang="en-GB" sz="900" b="1" dirty="0">
                          <a:solidFill>
                            <a:srgbClr val="000000"/>
                          </a:solidFill>
                          <a:latin typeface="Century Gothic" pitchFamily="34"/>
                        </a:rPr>
                        <a:t> </a:t>
                      </a:r>
                      <a:r>
                        <a:rPr lang="en-US" sz="900" b="0" i="0" u="none" strike="noStrike" dirty="0">
                          <a:solidFill>
                            <a:srgbClr val="000000"/>
                          </a:solidFill>
                          <a:latin typeface="Century Gothic"/>
                        </a:rPr>
                        <a:t>Tzatziki &amp; Salad (V)</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Wholemeal Vegetable Pasta Bake (VE)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213766"/>
                  </a:ext>
                </a:extLst>
              </a:tr>
              <a:tr h="915375">
                <a:tc>
                  <a:txBody>
                    <a:bodyPr/>
                    <a:lstStyle/>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Classic Cheese &amp; Tomato Pizza with  </a:t>
                      </a:r>
                      <a:r>
                        <a:rPr lang="en-GB" sz="900" b="1" dirty="0">
                          <a:solidFill>
                            <a:srgbClr val="000000"/>
                          </a:solidFill>
                          <a:latin typeface="Century Gothic" pitchFamily="34"/>
                        </a:rPr>
                        <a:t> </a:t>
                      </a:r>
                      <a:r>
                        <a:rPr lang="en-GB" sz="900" b="0" dirty="0">
                          <a:solidFill>
                            <a:srgbClr val="000000"/>
                          </a:solidFill>
                          <a:latin typeface="Century Gothic" pitchFamily="34"/>
                        </a:rPr>
                        <a:t>Summer Mixed Salad </a:t>
                      </a:r>
                      <a:r>
                        <a:rPr lang="en-GB" sz="900" b="0" i="0" u="none" strike="noStrike" kern="1200" cap="none" spc="0" baseline="0" dirty="0">
                          <a:solidFill>
                            <a:srgbClr val="000000"/>
                          </a:solidFill>
                          <a:uFillTx/>
                          <a:latin typeface="Century Gothic"/>
                        </a:rPr>
                        <a:t>(V)</a:t>
                      </a: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pitchFamily="34"/>
                      </a:endParaRPr>
                    </a:p>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Beef Chilli with</a:t>
                      </a:r>
                      <a:r>
                        <a:rPr lang="en-GB" sz="900" b="1" dirty="0">
                          <a:solidFill>
                            <a:srgbClr val="000000"/>
                          </a:solidFill>
                          <a:latin typeface="Century Gothic" pitchFamily="34"/>
                        </a:rPr>
                        <a:t> </a:t>
                      </a:r>
                      <a:r>
                        <a:rPr lang="en-GB" sz="900" b="0" dirty="0">
                          <a:solidFill>
                            <a:srgbClr val="000000"/>
                          </a:solidFill>
                          <a:latin typeface="Century Gothic" pitchFamily="34"/>
                        </a:rPr>
                        <a:t>Rice &amp; Sweetcorn &amp; Cucumber Salsa</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pitchFamily="34"/>
                      </a:endParaRPr>
                    </a:p>
                    <a:p>
                      <a:pPr marL="0" marR="0" lvl="0" indent="0" algn="ctr" defTabSz="914400" rtl="0" fontAlgn="auto" hangingPunct="1">
                        <a:lnSpc>
                          <a:spcPct val="100000"/>
                        </a:lnSpc>
                        <a:spcBef>
                          <a:spcPts val="0"/>
                        </a:spcBef>
                        <a:spcAft>
                          <a:spcPts val="0"/>
                        </a:spcAft>
                        <a:buNone/>
                        <a:tabLst/>
                      </a:pPr>
                      <a:r>
                        <a:rPr lang="en-GB" sz="900" b="1" dirty="0">
                          <a:solidFill>
                            <a:srgbClr val="000000"/>
                          </a:solidFill>
                          <a:latin typeface="Century Gothic" pitchFamily="34"/>
                        </a:rPr>
                        <a:t> </a:t>
                      </a:r>
                      <a:r>
                        <a:rPr lang="en-GB" sz="900" b="0" dirty="0">
                          <a:solidFill>
                            <a:srgbClr val="000000"/>
                          </a:solidFill>
                          <a:latin typeface="Century Gothic" pitchFamily="34"/>
                        </a:rPr>
                        <a:t>Chicken Sausage,  </a:t>
                      </a:r>
                      <a:r>
                        <a:rPr lang="en-GB" sz="900" b="1" dirty="0">
                          <a:solidFill>
                            <a:srgbClr val="000000"/>
                          </a:solidFill>
                          <a:latin typeface="Century Gothic" pitchFamily="34"/>
                        </a:rPr>
                        <a:t> </a:t>
                      </a:r>
                      <a:r>
                        <a:rPr lang="en-GB" sz="900" b="0" dirty="0">
                          <a:solidFill>
                            <a:srgbClr val="000000"/>
                          </a:solidFill>
                          <a:latin typeface="Century Gothic" pitchFamily="34"/>
                        </a:rPr>
                        <a:t>New Potatoes &amp; </a:t>
                      </a:r>
                      <a:r>
                        <a:rPr lang="en-GB" sz="900" b="1" dirty="0">
                          <a:solidFill>
                            <a:srgbClr val="000000"/>
                          </a:solidFill>
                          <a:latin typeface="Century Gothic" pitchFamily="34"/>
                        </a:rPr>
                        <a:t> </a:t>
                      </a:r>
                      <a:r>
                        <a:rPr lang="en-GB" sz="900" b="0" dirty="0">
                          <a:solidFill>
                            <a:srgbClr val="000000"/>
                          </a:solidFill>
                          <a:latin typeface="Century Gothic" pitchFamily="34"/>
                        </a:rPr>
                        <a:t>Gravy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a:rPr>
                        <a:t>Greek Chicken Pitta with </a:t>
                      </a:r>
                      <a:r>
                        <a:rPr lang="en-GB" sz="900" b="1" dirty="0">
                          <a:solidFill>
                            <a:srgbClr val="000000"/>
                          </a:solidFill>
                          <a:latin typeface="Century Gothic" pitchFamily="34"/>
                        </a:rPr>
                        <a:t> </a:t>
                      </a:r>
                      <a:r>
                        <a:rPr lang="en-GB" sz="900" b="0" dirty="0">
                          <a:solidFill>
                            <a:srgbClr val="000000"/>
                          </a:solidFill>
                          <a:latin typeface="Century Gothic"/>
                        </a:rPr>
                        <a:t>Herby Rice</a:t>
                      </a:r>
                      <a:r>
                        <a:rPr lang="en-US" sz="900" b="0" i="0" u="none" strike="noStrike" dirty="0">
                          <a:solidFill>
                            <a:srgbClr val="000000"/>
                          </a:solidFill>
                          <a:latin typeface="Century Gothic"/>
                        </a:rPr>
                        <a:t>, </a:t>
                      </a:r>
                      <a:r>
                        <a:rPr lang="en-GB" sz="900" b="1" dirty="0">
                          <a:solidFill>
                            <a:srgbClr val="000000"/>
                          </a:solidFill>
                          <a:latin typeface="Century Gothic" pitchFamily="34"/>
                        </a:rPr>
                        <a:t> </a:t>
                      </a:r>
                      <a:r>
                        <a:rPr lang="en-US" sz="900" b="0" i="0" u="none" strike="noStrike" dirty="0">
                          <a:solidFill>
                            <a:srgbClr val="000000"/>
                          </a:solidFill>
                          <a:latin typeface="Century Gothic"/>
                        </a:rPr>
                        <a:t>Tzatziki &amp; Salad</a:t>
                      </a:r>
                      <a:endParaRPr lang="en-GB" sz="900" b="0" dirty="0">
                        <a:solidFill>
                          <a:srgbClr val="000000"/>
                        </a:solidFill>
                        <a:latin typeface="Century Gothic"/>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pitchFamily="34"/>
                        </a:rPr>
                        <a:t> </a:t>
                      </a:r>
                      <a:r>
                        <a:rPr lang="en-GB" sz="900" b="0" i="0" u="none" strike="noStrike" kern="1200" cap="none" spc="0" baseline="0" dirty="0">
                          <a:solidFill>
                            <a:srgbClr val="000000"/>
                          </a:solidFill>
                          <a:uFillTx/>
                          <a:latin typeface="Century Gothic"/>
                        </a:rPr>
                        <a:t>Battered Fish with </a:t>
                      </a:r>
                      <a:r>
                        <a:rPr lang="en-GB" sz="900" b="1" i="0" u="none" strike="noStrike" kern="1200" cap="none" spc="0" baseline="0" dirty="0">
                          <a:solidFill>
                            <a:srgbClr val="000000"/>
                          </a:solidFill>
                          <a:uFillTx/>
                          <a:latin typeface="Century Gothic" pitchFamily="34"/>
                        </a:rPr>
                        <a:t> </a:t>
                      </a:r>
                      <a:r>
                        <a:rPr lang="en-GB" sz="900" b="0" i="0" u="none" strike="noStrike" kern="1200" cap="none" spc="0" baseline="0" dirty="0">
                          <a:solidFill>
                            <a:srgbClr val="000000"/>
                          </a:solidFill>
                          <a:uFillTx/>
                          <a:latin typeface="Century Gothic"/>
                        </a:rPr>
                        <a:t>Chips &amp; Tomato Sauce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653478533"/>
                  </a:ext>
                </a:extLst>
              </a:tr>
              <a:tr h="428279">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Carrots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Spring Greens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Sweetcorn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Broccoli (VE)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Roasted Summer Vegetables(VE)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Peas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Green Beans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Cauliflower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Peas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Coleslaw(VE)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62785105"/>
                  </a:ext>
                </a:extLst>
              </a:tr>
              <a:tr h="523517">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Mixed Bean Salad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Lettuce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Tomato Pasta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Cucumber Slices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Beetroot (VE)</a:t>
                      </a: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Grated Carrot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Cucumber Sticks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Roasted Vegetable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and Lentil Salad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Tomato Salsa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Beetroot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Grated Carrot and Raisin Salad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Coleslaw (V)</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Green Bean Salad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Diced Pepper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Cucumber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Carrot Sticks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Rainbow Slaw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Iceberg Lettuce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Tomatoes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Couscous Salad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Sweet Potato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Power Salad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Mixed Lettuce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Carrot Sticks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Pepper Sticks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Sweetcorn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12196175"/>
                  </a:ext>
                </a:extLst>
              </a:tr>
              <a:tr h="1094626">
                <a:tc>
                  <a:txBody>
                    <a:bodyPr/>
                    <a:lstStyle/>
                    <a:p>
                      <a:pPr marL="0" marR="0" lvl="0" indent="0" algn="ctr" defTabSz="914400" rtl="0" fontAlgn="auto" hangingPunct="1">
                        <a:lnSpc>
                          <a:spcPct val="100000"/>
                        </a:lnSpc>
                        <a:spcBef>
                          <a:spcPts val="0"/>
                        </a:spcBef>
                        <a:spcAft>
                          <a:spcPts val="0"/>
                        </a:spcAft>
                        <a:buNone/>
                        <a:tabLst/>
                      </a:pPr>
                      <a:r>
                        <a:rPr lang="en-GB" sz="900" b="0" dirty="0">
                          <a:latin typeface="Century Gothic" pitchFamily="34"/>
                        </a:rPr>
                        <a:t> Yoghurt (V) and Fresh Fruit – Apple,     Watermelon and Pineapple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rtl="0" fontAlgn="auto" hangingPunct="1">
                        <a:lnSpc>
                          <a:spcPct val="100000"/>
                        </a:lnSpc>
                        <a:spcBef>
                          <a:spcPts val="0"/>
                        </a:spcBef>
                        <a:spcAft>
                          <a:spcPts val="0"/>
                        </a:spcAft>
                        <a:buNone/>
                      </a:pPr>
                      <a:r>
                        <a:rPr lang="en-GB" sz="900" b="1" dirty="0">
                          <a:latin typeface="Century Gothic" pitchFamily="34"/>
                        </a:rPr>
                        <a:t> </a:t>
                      </a:r>
                      <a:r>
                        <a:rPr lang="en-GB" sz="900" b="0" dirty="0">
                          <a:latin typeface="Century Gothic"/>
                        </a:rPr>
                        <a:t>Peaches (VE) &amp; </a:t>
                      </a:r>
                      <a:r>
                        <a:rPr lang="en-GB" sz="900" b="1" dirty="0">
                          <a:latin typeface="Century Gothic" pitchFamily="34"/>
                        </a:rPr>
                        <a:t> </a:t>
                      </a:r>
                      <a:r>
                        <a:rPr lang="en-GB" sz="900" b="0" dirty="0">
                          <a:latin typeface="Century Gothic"/>
                        </a:rPr>
                        <a:t>Ice Cream (V)</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latin typeface="Century Gothic" pitchFamily="34"/>
                        </a:rPr>
                        <a:t> </a:t>
                      </a:r>
                      <a:r>
                        <a:rPr lang="en-GB" sz="900" b="0" dirty="0">
                          <a:latin typeface="Century Gothic" pitchFamily="34"/>
                        </a:rPr>
                        <a:t>Yoghurt (V) and Fresh Fruit – Pineapple, Orange and Apple</a:t>
                      </a:r>
                    </a:p>
                    <a:p>
                      <a:pPr marL="0" marR="0" lvl="0" indent="0" algn="ctr" defTabSz="914400" rtl="0" fontAlgn="auto" hangingPunct="1">
                        <a:lnSpc>
                          <a:spcPct val="100000"/>
                        </a:lnSpc>
                        <a:spcBef>
                          <a:spcPts val="0"/>
                        </a:spcBef>
                        <a:spcAft>
                          <a:spcPts val="0"/>
                        </a:spcAft>
                        <a:buNone/>
                        <a:tabLst/>
                      </a:pPr>
                      <a:r>
                        <a:rPr lang="en-GB" sz="900" b="0" dirty="0">
                          <a:latin typeface="Century Gothic" pitchFamily="34"/>
                        </a:rPr>
                        <a:t>(VE)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dirty="0">
                          <a:latin typeface="Century Gothic" pitchFamily="34"/>
                        </a:rPr>
                        <a:t> Apple Sponge (V)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latin typeface="Century Gothic" pitchFamily="34"/>
                        </a:rPr>
                        <a:t> </a:t>
                      </a:r>
                      <a:r>
                        <a:rPr lang="en-GB" sz="900" b="0" dirty="0">
                          <a:latin typeface="Century Gothic" pitchFamily="34"/>
                        </a:rPr>
                        <a:t>Yoghurt (V) and Fresh Fruit (VE)</a:t>
                      </a:r>
                    </a:p>
                    <a:p>
                      <a:pPr marL="0" marR="0" lvl="0" indent="0" algn="ctr" defTabSz="914400" rtl="0" fontAlgn="auto" hangingPunct="1">
                        <a:lnSpc>
                          <a:spcPct val="100000"/>
                        </a:lnSpc>
                        <a:spcBef>
                          <a:spcPts val="0"/>
                        </a:spcBef>
                        <a:spcAft>
                          <a:spcPts val="0"/>
                        </a:spcAft>
                        <a:buNone/>
                        <a:tabLst/>
                      </a:pPr>
                      <a:r>
                        <a:rPr lang="en-GB" sz="900" dirty="0">
                          <a:latin typeface="Century Gothic" pitchFamily="34"/>
                        </a:rPr>
                        <a:t>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10081983"/>
                  </a:ext>
                </a:extLst>
              </a:tr>
            </a:tbl>
          </a:graphicData>
        </a:graphic>
      </p:graphicFrame>
      <p:sp>
        <p:nvSpPr>
          <p:cNvPr id="10" name="TextBox 83">
            <a:extLst>
              <a:ext uri="{FF2B5EF4-FFF2-40B4-BE49-F238E27FC236}">
                <a16:creationId xmlns:a16="http://schemas.microsoft.com/office/drawing/2014/main" id="{B386AD7F-3110-B46C-3C9B-D0A792A10902}"/>
              </a:ext>
            </a:extLst>
          </p:cNvPr>
          <p:cNvSpPr txBox="1"/>
          <p:nvPr/>
        </p:nvSpPr>
        <p:spPr>
          <a:xfrm>
            <a:off x="1698405" y="780090"/>
            <a:ext cx="1336220" cy="2308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b="1" dirty="0">
                <a:latin typeface="Century Gothic" panose="020B0502020202020204" pitchFamily="34" charset="0"/>
              </a:rPr>
              <a:t>Planet Friendly Day </a:t>
            </a:r>
          </a:p>
        </p:txBody>
      </p:sp>
      <p:sp>
        <p:nvSpPr>
          <p:cNvPr id="7" name="TextBox 6">
            <a:extLst>
              <a:ext uri="{FF2B5EF4-FFF2-40B4-BE49-F238E27FC236}">
                <a16:creationId xmlns:a16="http://schemas.microsoft.com/office/drawing/2014/main" id="{B81766D2-44C6-60F5-AC68-FFC90E0602FB}"/>
              </a:ext>
            </a:extLst>
          </p:cNvPr>
          <p:cNvSpPr txBox="1"/>
          <p:nvPr/>
        </p:nvSpPr>
        <p:spPr>
          <a:xfrm>
            <a:off x="681622" y="1081730"/>
            <a:ext cx="899880" cy="4293483"/>
          </a:xfrm>
          <a:prstGeom prst="rect">
            <a:avLst/>
          </a:prstGeom>
          <a:noFill/>
        </p:spPr>
        <p:txBody>
          <a:bodyPr wrap="square">
            <a:spAutoFit/>
          </a:bodyPr>
          <a:lstStyle/>
          <a:p>
            <a:pPr lvl="0">
              <a:defRPr/>
            </a:pPr>
            <a:r>
              <a:rPr kumimoji="0" lang="en-GB" sz="800" b="1" i="0" u="none" strike="noStrike" kern="1200" cap="none" spc="0" normalizeH="0" baseline="0" noProof="0" dirty="0">
                <a:ln>
                  <a:noFill/>
                </a:ln>
                <a:solidFill>
                  <a:prstClr val="black"/>
                </a:solidFill>
                <a:effectLst/>
                <a:uLnTx/>
                <a:uFillTx/>
                <a:latin typeface="Century Gothic"/>
                <a:ea typeface="+mn-ea"/>
                <a:cs typeface="+mn-cs"/>
              </a:rPr>
              <a:t>Option </a:t>
            </a:r>
            <a:r>
              <a:rPr lang="en-GB" sz="800" b="1" dirty="0">
                <a:solidFill>
                  <a:prstClr val="black"/>
                </a:solidFill>
                <a:latin typeface="Century Gothic"/>
              </a:rPr>
              <a:t>One</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Option Two</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Vegetables</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Salad Bar</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Dessert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entury Gothic"/>
              <a:ea typeface="+mn-ea"/>
              <a:cs typeface="+mn-cs"/>
            </a:endParaRPr>
          </a:p>
        </p:txBody>
      </p:sp>
      <p:sp>
        <p:nvSpPr>
          <p:cNvPr id="11" name="TextBox 10">
            <a:extLst>
              <a:ext uri="{FF2B5EF4-FFF2-40B4-BE49-F238E27FC236}">
                <a16:creationId xmlns:a16="http://schemas.microsoft.com/office/drawing/2014/main" id="{6AF22F97-552C-9697-28E5-AA2C66F847AD}"/>
              </a:ext>
            </a:extLst>
          </p:cNvPr>
          <p:cNvSpPr txBox="1"/>
          <p:nvPr/>
        </p:nvSpPr>
        <p:spPr>
          <a:xfrm>
            <a:off x="2419806" y="88477"/>
            <a:ext cx="5759085" cy="369332"/>
          </a:xfrm>
          <a:prstGeom prst="rect">
            <a:avLst/>
          </a:prstGeom>
          <a:noFill/>
        </p:spPr>
        <p:txBody>
          <a:bodyPr wrap="square" rtlCol="0">
            <a:spAutoFit/>
          </a:bodyPr>
          <a:lstStyle/>
          <a:p>
            <a:pPr algn="ctr"/>
            <a:r>
              <a:rPr lang="en-GB" b="1" dirty="0">
                <a:latin typeface="Century Gothic" panose="020B0502020202020204" pitchFamily="34" charset="0"/>
              </a:rPr>
              <a:t>WEEK 2 CAMDEN SPRING SUMMER MENU 2026</a:t>
            </a:r>
          </a:p>
        </p:txBody>
      </p:sp>
      <p:sp>
        <p:nvSpPr>
          <p:cNvPr id="12" name="Freeform 23">
            <a:extLst>
              <a:ext uri="{FF2B5EF4-FFF2-40B4-BE49-F238E27FC236}">
                <a16:creationId xmlns:a16="http://schemas.microsoft.com/office/drawing/2014/main" id="{169FCD82-CBC6-60E0-D726-8FC377DC78B1}"/>
              </a:ext>
            </a:extLst>
          </p:cNvPr>
          <p:cNvSpPr/>
          <p:nvPr/>
        </p:nvSpPr>
        <p:spPr>
          <a:xfrm flipH="1">
            <a:off x="9352910" y="1509735"/>
            <a:ext cx="201656" cy="31670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13" name="Group 7">
            <a:extLst>
              <a:ext uri="{FF2B5EF4-FFF2-40B4-BE49-F238E27FC236}">
                <a16:creationId xmlns:a16="http://schemas.microsoft.com/office/drawing/2014/main" id="{28CBC0F3-35E9-0A75-AA33-E6FB50479897}"/>
              </a:ext>
            </a:extLst>
          </p:cNvPr>
          <p:cNvGrpSpPr/>
          <p:nvPr/>
        </p:nvGrpSpPr>
        <p:grpSpPr>
          <a:xfrm>
            <a:off x="9311973" y="2779387"/>
            <a:ext cx="259528" cy="242212"/>
            <a:chOff x="0" y="0"/>
            <a:chExt cx="3741232" cy="3821539"/>
          </a:xfrm>
        </p:grpSpPr>
        <p:sp>
          <p:nvSpPr>
            <p:cNvPr id="14" name="Freeform 8">
              <a:extLst>
                <a:ext uri="{FF2B5EF4-FFF2-40B4-BE49-F238E27FC236}">
                  <a16:creationId xmlns:a16="http://schemas.microsoft.com/office/drawing/2014/main" id="{7B70B665-0F4B-6005-C73A-CB2BA2DB1CF5}"/>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5" name="Freeform 9">
              <a:extLst>
                <a:ext uri="{FF2B5EF4-FFF2-40B4-BE49-F238E27FC236}">
                  <a16:creationId xmlns:a16="http://schemas.microsoft.com/office/drawing/2014/main" id="{C30E9C10-5922-508D-EF81-084B45641A41}"/>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16" name="Group 10">
              <a:extLst>
                <a:ext uri="{FF2B5EF4-FFF2-40B4-BE49-F238E27FC236}">
                  <a16:creationId xmlns:a16="http://schemas.microsoft.com/office/drawing/2014/main" id="{69E11A4C-4009-D242-50FF-9E0E8AF861C3}"/>
                </a:ext>
              </a:extLst>
            </p:cNvPr>
            <p:cNvGrpSpPr/>
            <p:nvPr/>
          </p:nvGrpSpPr>
          <p:grpSpPr>
            <a:xfrm>
              <a:off x="0" y="1810741"/>
              <a:ext cx="852996" cy="852996"/>
              <a:chOff x="0" y="0"/>
              <a:chExt cx="812800" cy="812800"/>
            </a:xfrm>
          </p:grpSpPr>
          <p:sp>
            <p:nvSpPr>
              <p:cNvPr id="20" name="Freeform 11">
                <a:extLst>
                  <a:ext uri="{FF2B5EF4-FFF2-40B4-BE49-F238E27FC236}">
                    <a16:creationId xmlns:a16="http://schemas.microsoft.com/office/drawing/2014/main" id="{EECB28AD-0204-F801-FD85-91252E88B0F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21" name="TextBox 12">
                <a:extLst>
                  <a:ext uri="{FF2B5EF4-FFF2-40B4-BE49-F238E27FC236}">
                    <a16:creationId xmlns:a16="http://schemas.microsoft.com/office/drawing/2014/main" id="{059BBE5E-6F7B-3956-E3D2-FD5AD15F5C2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17" name="Group 13">
              <a:extLst>
                <a:ext uri="{FF2B5EF4-FFF2-40B4-BE49-F238E27FC236}">
                  <a16:creationId xmlns:a16="http://schemas.microsoft.com/office/drawing/2014/main" id="{64240B53-EDD2-57EA-4077-3D45F235F5D1}"/>
                </a:ext>
              </a:extLst>
            </p:cNvPr>
            <p:cNvGrpSpPr/>
            <p:nvPr/>
          </p:nvGrpSpPr>
          <p:grpSpPr>
            <a:xfrm>
              <a:off x="2570638" y="270521"/>
              <a:ext cx="583309" cy="583309"/>
              <a:chOff x="0" y="0"/>
              <a:chExt cx="812800" cy="812800"/>
            </a:xfrm>
          </p:grpSpPr>
          <p:sp>
            <p:nvSpPr>
              <p:cNvPr id="18" name="Freeform 14">
                <a:extLst>
                  <a:ext uri="{FF2B5EF4-FFF2-40B4-BE49-F238E27FC236}">
                    <a16:creationId xmlns:a16="http://schemas.microsoft.com/office/drawing/2014/main" id="{49F93070-AB91-470C-B5BE-2D34F413B76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9" name="TextBox 15">
                <a:extLst>
                  <a:ext uri="{FF2B5EF4-FFF2-40B4-BE49-F238E27FC236}">
                    <a16:creationId xmlns:a16="http://schemas.microsoft.com/office/drawing/2014/main" id="{BC2185E0-C23D-090B-006A-8D8600393FB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22" name="TextBox 21">
            <a:extLst>
              <a:ext uri="{FF2B5EF4-FFF2-40B4-BE49-F238E27FC236}">
                <a16:creationId xmlns:a16="http://schemas.microsoft.com/office/drawing/2014/main" id="{EA0304AC-F03D-5BF1-8984-B5E660D1FC21}"/>
              </a:ext>
            </a:extLst>
          </p:cNvPr>
          <p:cNvSpPr txBox="1"/>
          <p:nvPr/>
        </p:nvSpPr>
        <p:spPr>
          <a:xfrm>
            <a:off x="9158493" y="3017333"/>
            <a:ext cx="596695" cy="438582"/>
          </a:xfrm>
          <a:prstGeom prst="rect">
            <a:avLst/>
          </a:prstGeom>
          <a:noFill/>
        </p:spPr>
        <p:txBody>
          <a:bodyPr wrap="square" rtlCol="0">
            <a:spAutoFit/>
          </a:bodyPr>
          <a:lstStyle/>
          <a:p>
            <a:pPr algn="ctr"/>
            <a:r>
              <a:rPr lang="en-GB" sz="750" dirty="0">
                <a:latin typeface="Century Gothic" panose="020B0502020202020204" pitchFamily="34" charset="0"/>
              </a:rPr>
              <a:t>Added plant protein</a:t>
            </a:r>
            <a:endParaRPr lang="en-GB" sz="750" b="1" dirty="0">
              <a:latin typeface="Century Gothic" panose="020B0502020202020204" pitchFamily="34" charset="0"/>
            </a:endParaRPr>
          </a:p>
        </p:txBody>
      </p:sp>
      <p:sp>
        <p:nvSpPr>
          <p:cNvPr id="23" name="TextBox 22">
            <a:extLst>
              <a:ext uri="{FF2B5EF4-FFF2-40B4-BE49-F238E27FC236}">
                <a16:creationId xmlns:a16="http://schemas.microsoft.com/office/drawing/2014/main" id="{99FFBCE8-59DB-DB61-7811-6A3216E8586E}"/>
              </a:ext>
            </a:extLst>
          </p:cNvPr>
          <p:cNvSpPr txBox="1"/>
          <p:nvPr/>
        </p:nvSpPr>
        <p:spPr>
          <a:xfrm>
            <a:off x="9088372" y="2420430"/>
            <a:ext cx="710626" cy="323165"/>
          </a:xfrm>
          <a:prstGeom prst="rect">
            <a:avLst/>
          </a:prstGeom>
          <a:noFill/>
        </p:spPr>
        <p:txBody>
          <a:bodyPr wrap="square" rtlCol="0">
            <a:spAutoFit/>
          </a:bodyPr>
          <a:lstStyle/>
          <a:p>
            <a:pPr algn="ctr"/>
            <a:r>
              <a:rPr lang="en-GB" sz="750" dirty="0">
                <a:latin typeface="Century Gothic" panose="020B0502020202020204" pitchFamily="34" charset="0"/>
              </a:rPr>
              <a:t>Plant</a:t>
            </a:r>
          </a:p>
          <a:p>
            <a:pPr algn="ctr"/>
            <a:r>
              <a:rPr lang="en-GB" sz="750" dirty="0">
                <a:latin typeface="Century Gothic" panose="020B0502020202020204" pitchFamily="34" charset="0"/>
              </a:rPr>
              <a:t>based</a:t>
            </a:r>
          </a:p>
        </p:txBody>
      </p:sp>
      <p:pic>
        <p:nvPicPr>
          <p:cNvPr id="24" name="Picture 23" descr="A picture containing shape&#10;&#10;Description automatically generated">
            <a:extLst>
              <a:ext uri="{FF2B5EF4-FFF2-40B4-BE49-F238E27FC236}">
                <a16:creationId xmlns:a16="http://schemas.microsoft.com/office/drawing/2014/main" id="{C32E4F6C-077E-054A-639C-1B1E6BAC26E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679192">
            <a:off x="9295823" y="3483288"/>
            <a:ext cx="292997" cy="253402"/>
          </a:xfrm>
          <a:prstGeom prst="rect">
            <a:avLst/>
          </a:prstGeom>
        </p:spPr>
      </p:pic>
      <p:sp>
        <p:nvSpPr>
          <p:cNvPr id="25" name="TextBox 24">
            <a:extLst>
              <a:ext uri="{FF2B5EF4-FFF2-40B4-BE49-F238E27FC236}">
                <a16:creationId xmlns:a16="http://schemas.microsoft.com/office/drawing/2014/main" id="{4AE3A672-111C-2872-041C-CFDBD476D8D6}"/>
              </a:ext>
            </a:extLst>
          </p:cNvPr>
          <p:cNvSpPr txBox="1"/>
          <p:nvPr/>
        </p:nvSpPr>
        <p:spPr>
          <a:xfrm>
            <a:off x="9177164" y="3748738"/>
            <a:ext cx="596695" cy="323165"/>
          </a:xfrm>
          <a:prstGeom prst="rect">
            <a:avLst/>
          </a:prstGeom>
          <a:noFill/>
        </p:spPr>
        <p:txBody>
          <a:bodyPr wrap="square" rtlCol="0">
            <a:spAutoFit/>
          </a:bodyPr>
          <a:lstStyle/>
          <a:p>
            <a:pPr algn="ctr"/>
            <a:r>
              <a:rPr lang="en-GB" sz="750" dirty="0">
                <a:latin typeface="Century Gothic" panose="020B0502020202020204" pitchFamily="34" charset="0"/>
              </a:rPr>
              <a:t>Chef’s Special</a:t>
            </a:r>
            <a:endParaRPr lang="en-GB" sz="750" b="1" dirty="0">
              <a:latin typeface="Century Gothic" panose="020B0502020202020204" pitchFamily="34" charset="0"/>
            </a:endParaRPr>
          </a:p>
        </p:txBody>
      </p:sp>
      <p:sp>
        <p:nvSpPr>
          <p:cNvPr id="26" name="Freeform 44">
            <a:extLst>
              <a:ext uri="{FF2B5EF4-FFF2-40B4-BE49-F238E27FC236}">
                <a16:creationId xmlns:a16="http://schemas.microsoft.com/office/drawing/2014/main" id="{4EC0CC00-956C-2868-717D-18EC627AA214}"/>
              </a:ext>
            </a:extLst>
          </p:cNvPr>
          <p:cNvSpPr/>
          <p:nvPr/>
        </p:nvSpPr>
        <p:spPr>
          <a:xfrm>
            <a:off x="9320440" y="2209543"/>
            <a:ext cx="259528" cy="204466"/>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7" name="TextBox 26">
            <a:extLst>
              <a:ext uri="{FF2B5EF4-FFF2-40B4-BE49-F238E27FC236}">
                <a16:creationId xmlns:a16="http://schemas.microsoft.com/office/drawing/2014/main" id="{78712A59-97C7-312A-A84F-D0CB8F31E412}"/>
              </a:ext>
            </a:extLst>
          </p:cNvPr>
          <p:cNvSpPr txBox="1"/>
          <p:nvPr/>
        </p:nvSpPr>
        <p:spPr>
          <a:xfrm>
            <a:off x="9040306" y="1854814"/>
            <a:ext cx="804249" cy="323165"/>
          </a:xfrm>
          <a:prstGeom prst="rect">
            <a:avLst/>
          </a:prstGeom>
          <a:noFill/>
        </p:spPr>
        <p:txBody>
          <a:bodyPr wrap="square" rtlCol="0">
            <a:spAutoFit/>
          </a:bodyPr>
          <a:lstStyle/>
          <a:p>
            <a:pPr algn="ctr"/>
            <a:r>
              <a:rPr lang="en-GB" sz="750" dirty="0">
                <a:latin typeface="Century Gothic" panose="020B0502020202020204" pitchFamily="34" charset="0"/>
              </a:rPr>
              <a:t>Whole </a:t>
            </a:r>
          </a:p>
          <a:p>
            <a:pPr algn="ctr"/>
            <a:r>
              <a:rPr lang="en-GB" sz="750" dirty="0">
                <a:latin typeface="Century Gothic" panose="020B0502020202020204" pitchFamily="34" charset="0"/>
              </a:rPr>
              <a:t>grain</a:t>
            </a:r>
          </a:p>
        </p:txBody>
      </p:sp>
      <p:pic>
        <p:nvPicPr>
          <p:cNvPr id="29" name="Picture 28" descr="A group of tractors with different colors&#10;&#10;Description automatically generated">
            <a:extLst>
              <a:ext uri="{FF2B5EF4-FFF2-40B4-BE49-F238E27FC236}">
                <a16:creationId xmlns:a16="http://schemas.microsoft.com/office/drawing/2014/main" id="{3F04607D-AFCF-5C00-6631-C137BA541A1F}"/>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9303511" y="4141510"/>
            <a:ext cx="326534" cy="275784"/>
          </a:xfrm>
          <a:prstGeom prst="rect">
            <a:avLst/>
          </a:prstGeom>
        </p:spPr>
      </p:pic>
      <p:sp>
        <p:nvSpPr>
          <p:cNvPr id="30" name="TextBox 29">
            <a:extLst>
              <a:ext uri="{FF2B5EF4-FFF2-40B4-BE49-F238E27FC236}">
                <a16:creationId xmlns:a16="http://schemas.microsoft.com/office/drawing/2014/main" id="{C136F6AF-CCCE-E09C-1633-79CE261C6F77}"/>
              </a:ext>
            </a:extLst>
          </p:cNvPr>
          <p:cNvSpPr txBox="1"/>
          <p:nvPr/>
        </p:nvSpPr>
        <p:spPr>
          <a:xfrm>
            <a:off x="9133181" y="4426577"/>
            <a:ext cx="664823" cy="553998"/>
          </a:xfrm>
          <a:prstGeom prst="rect">
            <a:avLst/>
          </a:prstGeom>
          <a:noFill/>
        </p:spPr>
        <p:txBody>
          <a:bodyPr wrap="square" rtlCol="0">
            <a:spAutoFit/>
          </a:bodyPr>
          <a:lstStyle/>
          <a:p>
            <a:pPr algn="ctr"/>
            <a:r>
              <a:rPr lang="en-GB" sz="750" dirty="0">
                <a:latin typeface="Century Gothic" panose="020B0502020202020204" pitchFamily="34" charset="0"/>
              </a:rPr>
              <a:t>Local </a:t>
            </a:r>
          </a:p>
          <a:p>
            <a:pPr algn="ctr"/>
            <a:r>
              <a:rPr lang="en-GB" sz="750" dirty="0">
                <a:latin typeface="Century Gothic" panose="020B0502020202020204" pitchFamily="34" charset="0"/>
              </a:rPr>
              <a:t>Red Tractor</a:t>
            </a:r>
          </a:p>
          <a:p>
            <a:pPr algn="ctr"/>
            <a:r>
              <a:rPr lang="en-GB" sz="750" dirty="0">
                <a:latin typeface="Century Gothic" panose="020B0502020202020204" pitchFamily="34" charset="0"/>
              </a:rPr>
              <a:t>Meat</a:t>
            </a:r>
          </a:p>
        </p:txBody>
      </p:sp>
      <p:pic>
        <p:nvPicPr>
          <p:cNvPr id="31" name="Picture 30" descr="A yellow sun with triangles&#10;&#10;Description automatically generated">
            <a:extLst>
              <a:ext uri="{FF2B5EF4-FFF2-40B4-BE49-F238E27FC236}">
                <a16:creationId xmlns:a16="http://schemas.microsoft.com/office/drawing/2014/main" id="{5AF1EA09-5514-6EED-82A0-27CA958BB1C2}"/>
              </a:ext>
            </a:extLst>
          </p:cNvPr>
          <p:cNvPicPr>
            <a:picLocks noChangeAspect="1"/>
          </p:cNvPicPr>
          <p:nvPr/>
        </p:nvPicPr>
        <p:blipFill>
          <a:blip r:embed="rId14"/>
          <a:stretch>
            <a:fillRect/>
          </a:stretch>
        </p:blipFill>
        <p:spPr>
          <a:xfrm>
            <a:off x="9336173" y="5023333"/>
            <a:ext cx="258267" cy="228769"/>
          </a:xfrm>
          <a:prstGeom prst="rect">
            <a:avLst/>
          </a:prstGeom>
        </p:spPr>
      </p:pic>
      <p:sp>
        <p:nvSpPr>
          <p:cNvPr id="32" name="TextBox 31">
            <a:extLst>
              <a:ext uri="{FF2B5EF4-FFF2-40B4-BE49-F238E27FC236}">
                <a16:creationId xmlns:a16="http://schemas.microsoft.com/office/drawing/2014/main" id="{8E0DA716-98FF-F522-AF3E-13D2BCF152BF}"/>
              </a:ext>
            </a:extLst>
          </p:cNvPr>
          <p:cNvSpPr txBox="1"/>
          <p:nvPr/>
        </p:nvSpPr>
        <p:spPr>
          <a:xfrm>
            <a:off x="9124428" y="5285967"/>
            <a:ext cx="664823" cy="553998"/>
          </a:xfrm>
          <a:prstGeom prst="rect">
            <a:avLst/>
          </a:prstGeom>
          <a:noFill/>
        </p:spPr>
        <p:txBody>
          <a:bodyPr wrap="square" rtlCol="0">
            <a:spAutoFit/>
          </a:bodyPr>
          <a:lstStyle/>
          <a:p>
            <a:pPr algn="ctr"/>
            <a:r>
              <a:rPr lang="en-GB" sz="750" dirty="0">
                <a:latin typeface="Century Gothic" panose="020B0502020202020204" pitchFamily="34" charset="0"/>
              </a:rPr>
              <a:t>Local, Seasonal Fruit &amp; Veg</a:t>
            </a:r>
          </a:p>
        </p:txBody>
      </p:sp>
      <p:sp>
        <p:nvSpPr>
          <p:cNvPr id="35" name="TextBox 34">
            <a:extLst>
              <a:ext uri="{FF2B5EF4-FFF2-40B4-BE49-F238E27FC236}">
                <a16:creationId xmlns:a16="http://schemas.microsoft.com/office/drawing/2014/main" id="{BF6DD613-6BEF-B0B3-3109-5EC21A0E8613}"/>
              </a:ext>
            </a:extLst>
          </p:cNvPr>
          <p:cNvSpPr txBox="1"/>
          <p:nvPr/>
        </p:nvSpPr>
        <p:spPr>
          <a:xfrm>
            <a:off x="1397143" y="5934156"/>
            <a:ext cx="5249190" cy="307777"/>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Freshly cooked jacket potatoes with a choice of fillings (V/VE) </a:t>
            </a:r>
            <a:r>
              <a:rPr kumimoji="0" lang="en-GB" sz="70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 choice of flavoured breads freshly baked on site daily (VE) - </a:t>
            </a:r>
            <a:r>
              <a:rPr kumimoji="0" lang="en-GB" sz="7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Daily salad selection (V/VE) – Fresh Fruit (VE) – Natural Yoghurt (V/VE) - Drinking Milk (V/VE)</a:t>
            </a:r>
          </a:p>
        </p:txBody>
      </p:sp>
      <p:sp>
        <p:nvSpPr>
          <p:cNvPr id="36" name="TextBox 35">
            <a:extLst>
              <a:ext uri="{FF2B5EF4-FFF2-40B4-BE49-F238E27FC236}">
                <a16:creationId xmlns:a16="http://schemas.microsoft.com/office/drawing/2014/main" id="{04C630C2-CD43-BAD4-22E4-849F5E9FCD2F}"/>
              </a:ext>
            </a:extLst>
          </p:cNvPr>
          <p:cNvSpPr txBox="1"/>
          <p:nvPr/>
        </p:nvSpPr>
        <p:spPr>
          <a:xfrm>
            <a:off x="8178891" y="5994670"/>
            <a:ext cx="1524614" cy="207749"/>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 Vegetarian (VE) Vegan</a:t>
            </a:r>
          </a:p>
        </p:txBody>
      </p:sp>
      <p:sp>
        <p:nvSpPr>
          <p:cNvPr id="37" name="TextBox 36">
            <a:extLst>
              <a:ext uri="{FF2B5EF4-FFF2-40B4-BE49-F238E27FC236}">
                <a16:creationId xmlns:a16="http://schemas.microsoft.com/office/drawing/2014/main" id="{6B1F78E9-3AF4-93D5-04E0-1CDD72105492}"/>
              </a:ext>
            </a:extLst>
          </p:cNvPr>
          <p:cNvSpPr txBox="1"/>
          <p:nvPr/>
        </p:nvSpPr>
        <p:spPr>
          <a:xfrm>
            <a:off x="176212" y="6153899"/>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sp>
        <p:nvSpPr>
          <p:cNvPr id="38" name="Freeform 44">
            <a:extLst>
              <a:ext uri="{FF2B5EF4-FFF2-40B4-BE49-F238E27FC236}">
                <a16:creationId xmlns:a16="http://schemas.microsoft.com/office/drawing/2014/main" id="{10E8D8EF-4F32-ED35-3460-A5513D87B77A}"/>
              </a:ext>
            </a:extLst>
          </p:cNvPr>
          <p:cNvSpPr/>
          <p:nvPr/>
        </p:nvSpPr>
        <p:spPr>
          <a:xfrm>
            <a:off x="1579057" y="1601195"/>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39" name="Freeform 23">
            <a:extLst>
              <a:ext uri="{FF2B5EF4-FFF2-40B4-BE49-F238E27FC236}">
                <a16:creationId xmlns:a16="http://schemas.microsoft.com/office/drawing/2014/main" id="{D1EE8325-4525-888E-1B01-F1EC3542B98F}"/>
              </a:ext>
            </a:extLst>
          </p:cNvPr>
          <p:cNvSpPr/>
          <p:nvPr/>
        </p:nvSpPr>
        <p:spPr>
          <a:xfrm flipH="1">
            <a:off x="2720812" y="2535157"/>
            <a:ext cx="164618" cy="24333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1" name="Freeform 44">
            <a:extLst>
              <a:ext uri="{FF2B5EF4-FFF2-40B4-BE49-F238E27FC236}">
                <a16:creationId xmlns:a16="http://schemas.microsoft.com/office/drawing/2014/main" id="{B4075522-E731-05F2-1A53-61DBE376BDC8}"/>
              </a:ext>
            </a:extLst>
          </p:cNvPr>
          <p:cNvSpPr/>
          <p:nvPr/>
        </p:nvSpPr>
        <p:spPr>
          <a:xfrm>
            <a:off x="3080543" y="1502766"/>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42" name="Group 7">
            <a:extLst>
              <a:ext uri="{FF2B5EF4-FFF2-40B4-BE49-F238E27FC236}">
                <a16:creationId xmlns:a16="http://schemas.microsoft.com/office/drawing/2014/main" id="{9E121BEE-A8DF-D4DA-273A-6C618367C6CF}"/>
              </a:ext>
            </a:extLst>
          </p:cNvPr>
          <p:cNvGrpSpPr/>
          <p:nvPr/>
        </p:nvGrpSpPr>
        <p:grpSpPr>
          <a:xfrm>
            <a:off x="4257828" y="2554832"/>
            <a:ext cx="190211" cy="209472"/>
            <a:chOff x="0" y="0"/>
            <a:chExt cx="3741232" cy="3821539"/>
          </a:xfrm>
        </p:grpSpPr>
        <p:sp>
          <p:nvSpPr>
            <p:cNvPr id="43" name="Freeform 8">
              <a:extLst>
                <a:ext uri="{FF2B5EF4-FFF2-40B4-BE49-F238E27FC236}">
                  <a16:creationId xmlns:a16="http://schemas.microsoft.com/office/drawing/2014/main" id="{CE0D6538-BCD5-7721-A4BA-FA48FFC6F6BA}"/>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4" name="Freeform 9">
              <a:extLst>
                <a:ext uri="{FF2B5EF4-FFF2-40B4-BE49-F238E27FC236}">
                  <a16:creationId xmlns:a16="http://schemas.microsoft.com/office/drawing/2014/main" id="{F3A9C587-4601-E8CC-E76A-9EEC8D8DE581}"/>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45" name="Group 10">
              <a:extLst>
                <a:ext uri="{FF2B5EF4-FFF2-40B4-BE49-F238E27FC236}">
                  <a16:creationId xmlns:a16="http://schemas.microsoft.com/office/drawing/2014/main" id="{FA13F945-686D-59A4-9576-D0D2C6C48E58}"/>
                </a:ext>
              </a:extLst>
            </p:cNvPr>
            <p:cNvGrpSpPr/>
            <p:nvPr/>
          </p:nvGrpSpPr>
          <p:grpSpPr>
            <a:xfrm>
              <a:off x="0" y="1810741"/>
              <a:ext cx="852996" cy="852996"/>
              <a:chOff x="0" y="0"/>
              <a:chExt cx="812800" cy="812800"/>
            </a:xfrm>
          </p:grpSpPr>
          <p:sp>
            <p:nvSpPr>
              <p:cNvPr id="49" name="Freeform 11">
                <a:extLst>
                  <a:ext uri="{FF2B5EF4-FFF2-40B4-BE49-F238E27FC236}">
                    <a16:creationId xmlns:a16="http://schemas.microsoft.com/office/drawing/2014/main" id="{D654EE29-26F0-F830-7680-6CB14E3F53C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1" name="TextBox 12">
                <a:extLst>
                  <a:ext uri="{FF2B5EF4-FFF2-40B4-BE49-F238E27FC236}">
                    <a16:creationId xmlns:a16="http://schemas.microsoft.com/office/drawing/2014/main" id="{FEA55632-071E-8633-DB69-73ABAE913EE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6" name="Group 13">
              <a:extLst>
                <a:ext uri="{FF2B5EF4-FFF2-40B4-BE49-F238E27FC236}">
                  <a16:creationId xmlns:a16="http://schemas.microsoft.com/office/drawing/2014/main" id="{8237FA50-C4AC-DBB3-2D77-2557BC90D8C3}"/>
                </a:ext>
              </a:extLst>
            </p:cNvPr>
            <p:cNvGrpSpPr/>
            <p:nvPr/>
          </p:nvGrpSpPr>
          <p:grpSpPr>
            <a:xfrm>
              <a:off x="2570638" y="270521"/>
              <a:ext cx="583309" cy="583309"/>
              <a:chOff x="0" y="0"/>
              <a:chExt cx="812800" cy="812800"/>
            </a:xfrm>
          </p:grpSpPr>
          <p:sp>
            <p:nvSpPr>
              <p:cNvPr id="47" name="Freeform 14">
                <a:extLst>
                  <a:ext uri="{FF2B5EF4-FFF2-40B4-BE49-F238E27FC236}">
                    <a16:creationId xmlns:a16="http://schemas.microsoft.com/office/drawing/2014/main" id="{330F363E-688E-305C-F918-1E94F36709C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8" name="TextBox 15">
                <a:extLst>
                  <a:ext uri="{FF2B5EF4-FFF2-40B4-BE49-F238E27FC236}">
                    <a16:creationId xmlns:a16="http://schemas.microsoft.com/office/drawing/2014/main" id="{7339851E-5025-25F8-1A75-B58762192ECD}"/>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52" name="Freeform 23">
            <a:extLst>
              <a:ext uri="{FF2B5EF4-FFF2-40B4-BE49-F238E27FC236}">
                <a16:creationId xmlns:a16="http://schemas.microsoft.com/office/drawing/2014/main" id="{60846089-B85C-F548-D797-C19AE88CA21A}"/>
              </a:ext>
            </a:extLst>
          </p:cNvPr>
          <p:cNvSpPr/>
          <p:nvPr/>
        </p:nvSpPr>
        <p:spPr>
          <a:xfrm flipH="1">
            <a:off x="4021738" y="2528151"/>
            <a:ext cx="164618" cy="24333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59" name="Freeform 44">
            <a:extLst>
              <a:ext uri="{FF2B5EF4-FFF2-40B4-BE49-F238E27FC236}">
                <a16:creationId xmlns:a16="http://schemas.microsoft.com/office/drawing/2014/main" id="{4EE70E5D-FD53-4F15-93E6-89CDF224B0AB}"/>
              </a:ext>
            </a:extLst>
          </p:cNvPr>
          <p:cNvSpPr/>
          <p:nvPr/>
        </p:nvSpPr>
        <p:spPr>
          <a:xfrm>
            <a:off x="4579752" y="1449724"/>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60" name="Freeform 23">
            <a:extLst>
              <a:ext uri="{FF2B5EF4-FFF2-40B4-BE49-F238E27FC236}">
                <a16:creationId xmlns:a16="http://schemas.microsoft.com/office/drawing/2014/main" id="{7E8E9C88-CB27-F6F7-71D4-703D24612E9D}"/>
              </a:ext>
            </a:extLst>
          </p:cNvPr>
          <p:cNvSpPr/>
          <p:nvPr/>
        </p:nvSpPr>
        <p:spPr>
          <a:xfrm flipH="1">
            <a:off x="8923754" y="1326190"/>
            <a:ext cx="164618" cy="24333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1" name="Freeform 44">
            <a:extLst>
              <a:ext uri="{FF2B5EF4-FFF2-40B4-BE49-F238E27FC236}">
                <a16:creationId xmlns:a16="http://schemas.microsoft.com/office/drawing/2014/main" id="{D53A6859-31A8-A43D-BF7A-C9941C4DC8A8}"/>
              </a:ext>
            </a:extLst>
          </p:cNvPr>
          <p:cNvSpPr/>
          <p:nvPr/>
        </p:nvSpPr>
        <p:spPr>
          <a:xfrm>
            <a:off x="7728526" y="1362507"/>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pic>
        <p:nvPicPr>
          <p:cNvPr id="65" name="Picture 64" descr="A yellow sun with triangles&#10;&#10;Description automatically generated">
            <a:extLst>
              <a:ext uri="{FF2B5EF4-FFF2-40B4-BE49-F238E27FC236}">
                <a16:creationId xmlns:a16="http://schemas.microsoft.com/office/drawing/2014/main" id="{B0CEA689-ECC2-EB65-173B-84A8920B4535}"/>
              </a:ext>
            </a:extLst>
          </p:cNvPr>
          <p:cNvPicPr>
            <a:picLocks noChangeAspect="1"/>
          </p:cNvPicPr>
          <p:nvPr/>
        </p:nvPicPr>
        <p:blipFill>
          <a:blip r:embed="rId14"/>
          <a:stretch>
            <a:fillRect/>
          </a:stretch>
        </p:blipFill>
        <p:spPr>
          <a:xfrm>
            <a:off x="2810540" y="3303217"/>
            <a:ext cx="164618" cy="145816"/>
          </a:xfrm>
          <a:prstGeom prst="rect">
            <a:avLst/>
          </a:prstGeom>
        </p:spPr>
      </p:pic>
      <p:pic>
        <p:nvPicPr>
          <p:cNvPr id="66" name="Picture 65" descr="A yellow sun with triangles&#10;&#10;Description automatically generated">
            <a:extLst>
              <a:ext uri="{FF2B5EF4-FFF2-40B4-BE49-F238E27FC236}">
                <a16:creationId xmlns:a16="http://schemas.microsoft.com/office/drawing/2014/main" id="{8DD656AA-DDC1-36BC-18E1-2446E5391E46}"/>
              </a:ext>
            </a:extLst>
          </p:cNvPr>
          <p:cNvPicPr>
            <a:picLocks noChangeAspect="1"/>
          </p:cNvPicPr>
          <p:nvPr/>
        </p:nvPicPr>
        <p:blipFill>
          <a:blip r:embed="rId14"/>
          <a:stretch>
            <a:fillRect/>
          </a:stretch>
        </p:blipFill>
        <p:spPr>
          <a:xfrm>
            <a:off x="2844514" y="3830822"/>
            <a:ext cx="164618" cy="145816"/>
          </a:xfrm>
          <a:prstGeom prst="rect">
            <a:avLst/>
          </a:prstGeom>
        </p:spPr>
      </p:pic>
      <p:pic>
        <p:nvPicPr>
          <p:cNvPr id="67" name="Picture 66" descr="A yellow sun with triangles&#10;&#10;Description automatically generated">
            <a:extLst>
              <a:ext uri="{FF2B5EF4-FFF2-40B4-BE49-F238E27FC236}">
                <a16:creationId xmlns:a16="http://schemas.microsoft.com/office/drawing/2014/main" id="{76EB4ADC-657A-ECDD-F099-39AC52101097}"/>
              </a:ext>
            </a:extLst>
          </p:cNvPr>
          <p:cNvPicPr>
            <a:picLocks noChangeAspect="1"/>
          </p:cNvPicPr>
          <p:nvPr/>
        </p:nvPicPr>
        <p:blipFill>
          <a:blip r:embed="rId14"/>
          <a:stretch>
            <a:fillRect/>
          </a:stretch>
        </p:blipFill>
        <p:spPr>
          <a:xfrm>
            <a:off x="2826787" y="4033609"/>
            <a:ext cx="164618" cy="145816"/>
          </a:xfrm>
          <a:prstGeom prst="rect">
            <a:avLst/>
          </a:prstGeom>
        </p:spPr>
      </p:pic>
      <p:pic>
        <p:nvPicPr>
          <p:cNvPr id="68" name="Picture 67" descr="A yellow sun with triangles&#10;&#10;Description automatically generated">
            <a:extLst>
              <a:ext uri="{FF2B5EF4-FFF2-40B4-BE49-F238E27FC236}">
                <a16:creationId xmlns:a16="http://schemas.microsoft.com/office/drawing/2014/main" id="{0B39D3F0-0B5F-B1AE-C2C7-89FB315C97F4}"/>
              </a:ext>
            </a:extLst>
          </p:cNvPr>
          <p:cNvPicPr>
            <a:picLocks noChangeAspect="1"/>
          </p:cNvPicPr>
          <p:nvPr/>
        </p:nvPicPr>
        <p:blipFill>
          <a:blip r:embed="rId14"/>
          <a:stretch>
            <a:fillRect/>
          </a:stretch>
        </p:blipFill>
        <p:spPr>
          <a:xfrm>
            <a:off x="2835647" y="4179425"/>
            <a:ext cx="164618" cy="145816"/>
          </a:xfrm>
          <a:prstGeom prst="rect">
            <a:avLst/>
          </a:prstGeom>
        </p:spPr>
      </p:pic>
      <p:pic>
        <p:nvPicPr>
          <p:cNvPr id="69" name="Picture 68" descr="A yellow sun with triangles&#10;&#10;Description automatically generated">
            <a:extLst>
              <a:ext uri="{FF2B5EF4-FFF2-40B4-BE49-F238E27FC236}">
                <a16:creationId xmlns:a16="http://schemas.microsoft.com/office/drawing/2014/main" id="{EC63B0FB-6D14-2CD5-67C4-252F4D55EFAD}"/>
              </a:ext>
            </a:extLst>
          </p:cNvPr>
          <p:cNvPicPr>
            <a:picLocks noChangeAspect="1"/>
          </p:cNvPicPr>
          <p:nvPr/>
        </p:nvPicPr>
        <p:blipFill>
          <a:blip r:embed="rId14"/>
          <a:stretch>
            <a:fillRect/>
          </a:stretch>
        </p:blipFill>
        <p:spPr>
          <a:xfrm>
            <a:off x="2841902" y="4370202"/>
            <a:ext cx="164618" cy="145816"/>
          </a:xfrm>
          <a:prstGeom prst="rect">
            <a:avLst/>
          </a:prstGeom>
        </p:spPr>
      </p:pic>
      <p:pic>
        <p:nvPicPr>
          <p:cNvPr id="70" name="Picture 69" descr="A yellow sun with triangles&#10;&#10;Description automatically generated">
            <a:extLst>
              <a:ext uri="{FF2B5EF4-FFF2-40B4-BE49-F238E27FC236}">
                <a16:creationId xmlns:a16="http://schemas.microsoft.com/office/drawing/2014/main" id="{72AC69F2-7B4B-2589-53BB-B74A24347747}"/>
              </a:ext>
            </a:extLst>
          </p:cNvPr>
          <p:cNvPicPr>
            <a:picLocks noChangeAspect="1"/>
          </p:cNvPicPr>
          <p:nvPr/>
        </p:nvPicPr>
        <p:blipFill>
          <a:blip r:embed="rId14"/>
          <a:stretch>
            <a:fillRect/>
          </a:stretch>
        </p:blipFill>
        <p:spPr>
          <a:xfrm>
            <a:off x="2844748" y="4565255"/>
            <a:ext cx="164618" cy="145816"/>
          </a:xfrm>
          <a:prstGeom prst="rect">
            <a:avLst/>
          </a:prstGeom>
        </p:spPr>
      </p:pic>
      <p:pic>
        <p:nvPicPr>
          <p:cNvPr id="71" name="Picture 70" descr="A yellow sun with triangles&#10;&#10;Description automatically generated">
            <a:extLst>
              <a:ext uri="{FF2B5EF4-FFF2-40B4-BE49-F238E27FC236}">
                <a16:creationId xmlns:a16="http://schemas.microsoft.com/office/drawing/2014/main" id="{F24BF967-4AB9-9E1A-90E6-F0DB6F662223}"/>
              </a:ext>
            </a:extLst>
          </p:cNvPr>
          <p:cNvPicPr>
            <a:picLocks noChangeAspect="1"/>
          </p:cNvPicPr>
          <p:nvPr/>
        </p:nvPicPr>
        <p:blipFill>
          <a:blip r:embed="rId14"/>
          <a:stretch>
            <a:fillRect/>
          </a:stretch>
        </p:blipFill>
        <p:spPr>
          <a:xfrm>
            <a:off x="4332974" y="3317502"/>
            <a:ext cx="164618" cy="145816"/>
          </a:xfrm>
          <a:prstGeom prst="rect">
            <a:avLst/>
          </a:prstGeom>
        </p:spPr>
      </p:pic>
      <p:pic>
        <p:nvPicPr>
          <p:cNvPr id="72" name="Picture 71" descr="A yellow sun with triangles&#10;&#10;Description automatically generated">
            <a:extLst>
              <a:ext uri="{FF2B5EF4-FFF2-40B4-BE49-F238E27FC236}">
                <a16:creationId xmlns:a16="http://schemas.microsoft.com/office/drawing/2014/main" id="{9DDACF8F-4423-7F4D-829A-FD99F7BE94CE}"/>
              </a:ext>
            </a:extLst>
          </p:cNvPr>
          <p:cNvPicPr>
            <a:picLocks noChangeAspect="1"/>
          </p:cNvPicPr>
          <p:nvPr/>
        </p:nvPicPr>
        <p:blipFill>
          <a:blip r:embed="rId14"/>
          <a:stretch>
            <a:fillRect/>
          </a:stretch>
        </p:blipFill>
        <p:spPr>
          <a:xfrm>
            <a:off x="4383354" y="3811000"/>
            <a:ext cx="164618" cy="145816"/>
          </a:xfrm>
          <a:prstGeom prst="rect">
            <a:avLst/>
          </a:prstGeom>
        </p:spPr>
      </p:pic>
      <p:pic>
        <p:nvPicPr>
          <p:cNvPr id="73" name="Picture 72" descr="A yellow sun with triangles&#10;&#10;Description automatically generated">
            <a:extLst>
              <a:ext uri="{FF2B5EF4-FFF2-40B4-BE49-F238E27FC236}">
                <a16:creationId xmlns:a16="http://schemas.microsoft.com/office/drawing/2014/main" id="{D320988E-0111-8DB8-6DBC-771A3FA84875}"/>
              </a:ext>
            </a:extLst>
          </p:cNvPr>
          <p:cNvPicPr>
            <a:picLocks noChangeAspect="1"/>
          </p:cNvPicPr>
          <p:nvPr/>
        </p:nvPicPr>
        <p:blipFill>
          <a:blip r:embed="rId14"/>
          <a:stretch>
            <a:fillRect/>
          </a:stretch>
        </p:blipFill>
        <p:spPr>
          <a:xfrm>
            <a:off x="4391153" y="3998695"/>
            <a:ext cx="164618" cy="145816"/>
          </a:xfrm>
          <a:prstGeom prst="rect">
            <a:avLst/>
          </a:prstGeom>
        </p:spPr>
      </p:pic>
      <p:pic>
        <p:nvPicPr>
          <p:cNvPr id="74" name="Picture 73" descr="A yellow sun with triangles&#10;&#10;Description automatically generated">
            <a:extLst>
              <a:ext uri="{FF2B5EF4-FFF2-40B4-BE49-F238E27FC236}">
                <a16:creationId xmlns:a16="http://schemas.microsoft.com/office/drawing/2014/main" id="{6E4835BF-60E6-A72E-461E-FAC1C884F286}"/>
              </a:ext>
            </a:extLst>
          </p:cNvPr>
          <p:cNvPicPr>
            <a:picLocks noChangeAspect="1"/>
          </p:cNvPicPr>
          <p:nvPr/>
        </p:nvPicPr>
        <p:blipFill>
          <a:blip r:embed="rId14"/>
          <a:stretch>
            <a:fillRect/>
          </a:stretch>
        </p:blipFill>
        <p:spPr>
          <a:xfrm>
            <a:off x="4390837" y="4224386"/>
            <a:ext cx="164618" cy="145816"/>
          </a:xfrm>
          <a:prstGeom prst="rect">
            <a:avLst/>
          </a:prstGeom>
        </p:spPr>
      </p:pic>
      <p:pic>
        <p:nvPicPr>
          <p:cNvPr id="75" name="Picture 74" descr="A yellow sun with triangles&#10;&#10;Description automatically generated">
            <a:extLst>
              <a:ext uri="{FF2B5EF4-FFF2-40B4-BE49-F238E27FC236}">
                <a16:creationId xmlns:a16="http://schemas.microsoft.com/office/drawing/2014/main" id="{8BC0B0C1-44AF-46BC-2C58-D8F5EA12BE64}"/>
              </a:ext>
            </a:extLst>
          </p:cNvPr>
          <p:cNvPicPr>
            <a:picLocks noChangeAspect="1"/>
          </p:cNvPicPr>
          <p:nvPr/>
        </p:nvPicPr>
        <p:blipFill>
          <a:blip r:embed="rId14"/>
          <a:stretch>
            <a:fillRect/>
          </a:stretch>
        </p:blipFill>
        <p:spPr>
          <a:xfrm>
            <a:off x="4389422" y="4417088"/>
            <a:ext cx="164618" cy="145816"/>
          </a:xfrm>
          <a:prstGeom prst="rect">
            <a:avLst/>
          </a:prstGeom>
        </p:spPr>
      </p:pic>
      <p:pic>
        <p:nvPicPr>
          <p:cNvPr id="76" name="Picture 75" descr="A yellow sun with triangles&#10;&#10;Description automatically generated">
            <a:extLst>
              <a:ext uri="{FF2B5EF4-FFF2-40B4-BE49-F238E27FC236}">
                <a16:creationId xmlns:a16="http://schemas.microsoft.com/office/drawing/2014/main" id="{9841E9A1-4534-ADBD-77A3-035C48AD0E34}"/>
              </a:ext>
            </a:extLst>
          </p:cNvPr>
          <p:cNvPicPr>
            <a:picLocks noChangeAspect="1"/>
          </p:cNvPicPr>
          <p:nvPr/>
        </p:nvPicPr>
        <p:blipFill>
          <a:blip r:embed="rId14"/>
          <a:stretch>
            <a:fillRect/>
          </a:stretch>
        </p:blipFill>
        <p:spPr>
          <a:xfrm>
            <a:off x="4389422" y="4566561"/>
            <a:ext cx="164618" cy="145816"/>
          </a:xfrm>
          <a:prstGeom prst="rect">
            <a:avLst/>
          </a:prstGeom>
        </p:spPr>
      </p:pic>
      <p:pic>
        <p:nvPicPr>
          <p:cNvPr id="77" name="Picture 76" descr="A yellow sun with triangles&#10;&#10;Description automatically generated">
            <a:extLst>
              <a:ext uri="{FF2B5EF4-FFF2-40B4-BE49-F238E27FC236}">
                <a16:creationId xmlns:a16="http://schemas.microsoft.com/office/drawing/2014/main" id="{96E9A45F-8E42-407F-03AE-2E3DD61E261B}"/>
              </a:ext>
            </a:extLst>
          </p:cNvPr>
          <p:cNvPicPr>
            <a:picLocks noChangeAspect="1"/>
          </p:cNvPicPr>
          <p:nvPr/>
        </p:nvPicPr>
        <p:blipFill>
          <a:blip r:embed="rId14"/>
          <a:stretch>
            <a:fillRect/>
          </a:stretch>
        </p:blipFill>
        <p:spPr>
          <a:xfrm>
            <a:off x="5886109" y="3429000"/>
            <a:ext cx="164618" cy="145816"/>
          </a:xfrm>
          <a:prstGeom prst="rect">
            <a:avLst/>
          </a:prstGeom>
        </p:spPr>
      </p:pic>
      <p:pic>
        <p:nvPicPr>
          <p:cNvPr id="78" name="Picture 77" descr="A yellow sun with triangles&#10;&#10;Description automatically generated">
            <a:extLst>
              <a:ext uri="{FF2B5EF4-FFF2-40B4-BE49-F238E27FC236}">
                <a16:creationId xmlns:a16="http://schemas.microsoft.com/office/drawing/2014/main" id="{78909E59-7534-2C26-570E-5DC72C9A6734}"/>
              </a:ext>
            </a:extLst>
          </p:cNvPr>
          <p:cNvPicPr>
            <a:picLocks noChangeAspect="1"/>
          </p:cNvPicPr>
          <p:nvPr/>
        </p:nvPicPr>
        <p:blipFill>
          <a:blip r:embed="rId14"/>
          <a:stretch>
            <a:fillRect/>
          </a:stretch>
        </p:blipFill>
        <p:spPr>
          <a:xfrm>
            <a:off x="5894576" y="3914613"/>
            <a:ext cx="164618" cy="145816"/>
          </a:xfrm>
          <a:prstGeom prst="rect">
            <a:avLst/>
          </a:prstGeom>
        </p:spPr>
      </p:pic>
      <p:pic>
        <p:nvPicPr>
          <p:cNvPr id="79" name="Picture 78" descr="A yellow sun with triangles&#10;&#10;Description automatically generated">
            <a:extLst>
              <a:ext uri="{FF2B5EF4-FFF2-40B4-BE49-F238E27FC236}">
                <a16:creationId xmlns:a16="http://schemas.microsoft.com/office/drawing/2014/main" id="{6D84CD8E-F5FC-CC80-F1F0-01A9A0DCB547}"/>
              </a:ext>
            </a:extLst>
          </p:cNvPr>
          <p:cNvPicPr>
            <a:picLocks noChangeAspect="1"/>
          </p:cNvPicPr>
          <p:nvPr/>
        </p:nvPicPr>
        <p:blipFill>
          <a:blip r:embed="rId14"/>
          <a:stretch>
            <a:fillRect/>
          </a:stretch>
        </p:blipFill>
        <p:spPr>
          <a:xfrm>
            <a:off x="5886109" y="4072296"/>
            <a:ext cx="164618" cy="145816"/>
          </a:xfrm>
          <a:prstGeom prst="rect">
            <a:avLst/>
          </a:prstGeom>
        </p:spPr>
      </p:pic>
      <p:pic>
        <p:nvPicPr>
          <p:cNvPr id="80" name="Picture 79" descr="A yellow sun with triangles&#10;&#10;Description automatically generated">
            <a:extLst>
              <a:ext uri="{FF2B5EF4-FFF2-40B4-BE49-F238E27FC236}">
                <a16:creationId xmlns:a16="http://schemas.microsoft.com/office/drawing/2014/main" id="{A76538C3-54B5-0BF1-7720-DDC897DF6331}"/>
              </a:ext>
            </a:extLst>
          </p:cNvPr>
          <p:cNvPicPr>
            <a:picLocks noChangeAspect="1"/>
          </p:cNvPicPr>
          <p:nvPr/>
        </p:nvPicPr>
        <p:blipFill>
          <a:blip r:embed="rId14"/>
          <a:stretch>
            <a:fillRect/>
          </a:stretch>
        </p:blipFill>
        <p:spPr>
          <a:xfrm>
            <a:off x="5920082" y="4266630"/>
            <a:ext cx="164618" cy="145816"/>
          </a:xfrm>
          <a:prstGeom prst="rect">
            <a:avLst/>
          </a:prstGeom>
        </p:spPr>
      </p:pic>
      <p:pic>
        <p:nvPicPr>
          <p:cNvPr id="81" name="Picture 80" descr="A yellow sun with triangles&#10;&#10;Description automatically generated">
            <a:extLst>
              <a:ext uri="{FF2B5EF4-FFF2-40B4-BE49-F238E27FC236}">
                <a16:creationId xmlns:a16="http://schemas.microsoft.com/office/drawing/2014/main" id="{E48F7B40-A0EE-3751-EB45-7E768F9B6BE4}"/>
              </a:ext>
            </a:extLst>
          </p:cNvPr>
          <p:cNvPicPr>
            <a:picLocks noChangeAspect="1"/>
          </p:cNvPicPr>
          <p:nvPr/>
        </p:nvPicPr>
        <p:blipFill>
          <a:blip r:embed="rId14"/>
          <a:stretch>
            <a:fillRect/>
          </a:stretch>
        </p:blipFill>
        <p:spPr>
          <a:xfrm>
            <a:off x="5911510" y="4449967"/>
            <a:ext cx="164618" cy="145816"/>
          </a:xfrm>
          <a:prstGeom prst="rect">
            <a:avLst/>
          </a:prstGeom>
        </p:spPr>
      </p:pic>
      <p:pic>
        <p:nvPicPr>
          <p:cNvPr id="82" name="Picture 81" descr="A yellow sun with triangles&#10;&#10;Description automatically generated">
            <a:extLst>
              <a:ext uri="{FF2B5EF4-FFF2-40B4-BE49-F238E27FC236}">
                <a16:creationId xmlns:a16="http://schemas.microsoft.com/office/drawing/2014/main" id="{F6B6909D-659C-28FE-A4D7-860ABA197833}"/>
              </a:ext>
            </a:extLst>
          </p:cNvPr>
          <p:cNvPicPr>
            <a:picLocks noChangeAspect="1"/>
          </p:cNvPicPr>
          <p:nvPr/>
        </p:nvPicPr>
        <p:blipFill>
          <a:blip r:embed="rId14"/>
          <a:stretch>
            <a:fillRect/>
          </a:stretch>
        </p:blipFill>
        <p:spPr>
          <a:xfrm>
            <a:off x="5894576" y="4591912"/>
            <a:ext cx="164618" cy="145816"/>
          </a:xfrm>
          <a:prstGeom prst="rect">
            <a:avLst/>
          </a:prstGeom>
        </p:spPr>
      </p:pic>
      <p:pic>
        <p:nvPicPr>
          <p:cNvPr id="83" name="Picture 82" descr="A yellow sun with triangles&#10;&#10;Description automatically generated">
            <a:extLst>
              <a:ext uri="{FF2B5EF4-FFF2-40B4-BE49-F238E27FC236}">
                <a16:creationId xmlns:a16="http://schemas.microsoft.com/office/drawing/2014/main" id="{668520DE-E2FF-3A1C-E468-264AA1D8B1B7}"/>
              </a:ext>
            </a:extLst>
          </p:cNvPr>
          <p:cNvPicPr>
            <a:picLocks noChangeAspect="1"/>
          </p:cNvPicPr>
          <p:nvPr/>
        </p:nvPicPr>
        <p:blipFill>
          <a:blip r:embed="rId14"/>
          <a:stretch>
            <a:fillRect/>
          </a:stretch>
        </p:blipFill>
        <p:spPr>
          <a:xfrm>
            <a:off x="7478357" y="3320602"/>
            <a:ext cx="164618" cy="145816"/>
          </a:xfrm>
          <a:prstGeom prst="rect">
            <a:avLst/>
          </a:prstGeom>
        </p:spPr>
      </p:pic>
      <p:pic>
        <p:nvPicPr>
          <p:cNvPr id="84" name="Picture 83" descr="A yellow sun with triangles&#10;&#10;Description automatically generated">
            <a:extLst>
              <a:ext uri="{FF2B5EF4-FFF2-40B4-BE49-F238E27FC236}">
                <a16:creationId xmlns:a16="http://schemas.microsoft.com/office/drawing/2014/main" id="{44EEE5E5-5C90-60D7-09C4-C2182A0DFCAA}"/>
              </a:ext>
            </a:extLst>
          </p:cNvPr>
          <p:cNvPicPr>
            <a:picLocks noChangeAspect="1"/>
          </p:cNvPicPr>
          <p:nvPr/>
        </p:nvPicPr>
        <p:blipFill>
          <a:blip r:embed="rId14"/>
          <a:stretch>
            <a:fillRect/>
          </a:stretch>
        </p:blipFill>
        <p:spPr>
          <a:xfrm>
            <a:off x="7449327" y="3780040"/>
            <a:ext cx="164618" cy="145816"/>
          </a:xfrm>
          <a:prstGeom prst="rect">
            <a:avLst/>
          </a:prstGeom>
        </p:spPr>
      </p:pic>
      <p:pic>
        <p:nvPicPr>
          <p:cNvPr id="85" name="Picture 84" descr="A yellow sun with triangles&#10;&#10;Description automatically generated">
            <a:extLst>
              <a:ext uri="{FF2B5EF4-FFF2-40B4-BE49-F238E27FC236}">
                <a16:creationId xmlns:a16="http://schemas.microsoft.com/office/drawing/2014/main" id="{F4CB1297-EB81-1D9D-A98B-3A1F8AC59738}"/>
              </a:ext>
            </a:extLst>
          </p:cNvPr>
          <p:cNvPicPr>
            <a:picLocks noChangeAspect="1"/>
          </p:cNvPicPr>
          <p:nvPr/>
        </p:nvPicPr>
        <p:blipFill>
          <a:blip r:embed="rId14"/>
          <a:stretch>
            <a:fillRect/>
          </a:stretch>
        </p:blipFill>
        <p:spPr>
          <a:xfrm>
            <a:off x="7454925" y="3952326"/>
            <a:ext cx="164618" cy="145816"/>
          </a:xfrm>
          <a:prstGeom prst="rect">
            <a:avLst/>
          </a:prstGeom>
        </p:spPr>
      </p:pic>
      <p:pic>
        <p:nvPicPr>
          <p:cNvPr id="86" name="Picture 85" descr="A yellow sun with triangles&#10;&#10;Description automatically generated">
            <a:extLst>
              <a:ext uri="{FF2B5EF4-FFF2-40B4-BE49-F238E27FC236}">
                <a16:creationId xmlns:a16="http://schemas.microsoft.com/office/drawing/2014/main" id="{DAC3DB91-8A23-2949-2C6D-68E504BAAD92}"/>
              </a:ext>
            </a:extLst>
          </p:cNvPr>
          <p:cNvPicPr>
            <a:picLocks noChangeAspect="1"/>
          </p:cNvPicPr>
          <p:nvPr/>
        </p:nvPicPr>
        <p:blipFill>
          <a:blip r:embed="rId14"/>
          <a:stretch>
            <a:fillRect/>
          </a:stretch>
        </p:blipFill>
        <p:spPr>
          <a:xfrm>
            <a:off x="7452199" y="4150289"/>
            <a:ext cx="164618" cy="145816"/>
          </a:xfrm>
          <a:prstGeom prst="rect">
            <a:avLst/>
          </a:prstGeom>
        </p:spPr>
      </p:pic>
      <p:pic>
        <p:nvPicPr>
          <p:cNvPr id="87" name="Picture 86" descr="A yellow sun with triangles&#10;&#10;Description automatically generated">
            <a:extLst>
              <a:ext uri="{FF2B5EF4-FFF2-40B4-BE49-F238E27FC236}">
                <a16:creationId xmlns:a16="http://schemas.microsoft.com/office/drawing/2014/main" id="{5C8296AE-4260-B3DE-522C-EDCE5555A881}"/>
              </a:ext>
            </a:extLst>
          </p:cNvPr>
          <p:cNvPicPr>
            <a:picLocks noChangeAspect="1"/>
          </p:cNvPicPr>
          <p:nvPr/>
        </p:nvPicPr>
        <p:blipFill>
          <a:blip r:embed="rId14"/>
          <a:stretch>
            <a:fillRect/>
          </a:stretch>
        </p:blipFill>
        <p:spPr>
          <a:xfrm>
            <a:off x="7449327" y="4321180"/>
            <a:ext cx="164618" cy="145816"/>
          </a:xfrm>
          <a:prstGeom prst="rect">
            <a:avLst/>
          </a:prstGeom>
        </p:spPr>
      </p:pic>
      <p:pic>
        <p:nvPicPr>
          <p:cNvPr id="88" name="Picture 87" descr="A yellow sun with triangles&#10;&#10;Description automatically generated">
            <a:extLst>
              <a:ext uri="{FF2B5EF4-FFF2-40B4-BE49-F238E27FC236}">
                <a16:creationId xmlns:a16="http://schemas.microsoft.com/office/drawing/2014/main" id="{EEF95FC7-5382-DFEC-BF06-6014742A3634}"/>
              </a:ext>
            </a:extLst>
          </p:cNvPr>
          <p:cNvPicPr>
            <a:picLocks noChangeAspect="1"/>
          </p:cNvPicPr>
          <p:nvPr/>
        </p:nvPicPr>
        <p:blipFill>
          <a:blip r:embed="rId14"/>
          <a:stretch>
            <a:fillRect/>
          </a:stretch>
        </p:blipFill>
        <p:spPr>
          <a:xfrm>
            <a:off x="7452385" y="4570685"/>
            <a:ext cx="164618" cy="145816"/>
          </a:xfrm>
          <a:prstGeom prst="rect">
            <a:avLst/>
          </a:prstGeom>
        </p:spPr>
      </p:pic>
      <p:pic>
        <p:nvPicPr>
          <p:cNvPr id="89" name="Picture 88" descr="A yellow sun with triangles&#10;&#10;Description automatically generated">
            <a:extLst>
              <a:ext uri="{FF2B5EF4-FFF2-40B4-BE49-F238E27FC236}">
                <a16:creationId xmlns:a16="http://schemas.microsoft.com/office/drawing/2014/main" id="{6956E3A7-2CCA-9EFB-DAAF-BBF57C930513}"/>
              </a:ext>
            </a:extLst>
          </p:cNvPr>
          <p:cNvPicPr>
            <a:picLocks noChangeAspect="1"/>
          </p:cNvPicPr>
          <p:nvPr/>
        </p:nvPicPr>
        <p:blipFill>
          <a:blip r:embed="rId14"/>
          <a:stretch>
            <a:fillRect/>
          </a:stretch>
        </p:blipFill>
        <p:spPr>
          <a:xfrm>
            <a:off x="8977436" y="3343340"/>
            <a:ext cx="164618" cy="145816"/>
          </a:xfrm>
          <a:prstGeom prst="rect">
            <a:avLst/>
          </a:prstGeom>
        </p:spPr>
      </p:pic>
      <p:pic>
        <p:nvPicPr>
          <p:cNvPr id="90" name="Picture 89" descr="A yellow sun with triangles&#10;&#10;Description automatically generated">
            <a:extLst>
              <a:ext uri="{FF2B5EF4-FFF2-40B4-BE49-F238E27FC236}">
                <a16:creationId xmlns:a16="http://schemas.microsoft.com/office/drawing/2014/main" id="{00F319F5-CA5B-AADE-2578-B0C4509A4CFE}"/>
              </a:ext>
            </a:extLst>
          </p:cNvPr>
          <p:cNvPicPr>
            <a:picLocks noChangeAspect="1"/>
          </p:cNvPicPr>
          <p:nvPr/>
        </p:nvPicPr>
        <p:blipFill>
          <a:blip r:embed="rId14"/>
          <a:stretch>
            <a:fillRect/>
          </a:stretch>
        </p:blipFill>
        <p:spPr>
          <a:xfrm>
            <a:off x="8983940" y="3843830"/>
            <a:ext cx="164618" cy="145816"/>
          </a:xfrm>
          <a:prstGeom prst="rect">
            <a:avLst/>
          </a:prstGeom>
        </p:spPr>
      </p:pic>
      <p:pic>
        <p:nvPicPr>
          <p:cNvPr id="91" name="Picture 90" descr="A yellow sun with triangles&#10;&#10;Description automatically generated">
            <a:extLst>
              <a:ext uri="{FF2B5EF4-FFF2-40B4-BE49-F238E27FC236}">
                <a16:creationId xmlns:a16="http://schemas.microsoft.com/office/drawing/2014/main" id="{9C153452-3A78-D735-50C4-B1FFEE1FB93A}"/>
              </a:ext>
            </a:extLst>
          </p:cNvPr>
          <p:cNvPicPr>
            <a:picLocks noChangeAspect="1"/>
          </p:cNvPicPr>
          <p:nvPr/>
        </p:nvPicPr>
        <p:blipFill>
          <a:blip r:embed="rId14"/>
          <a:stretch>
            <a:fillRect/>
          </a:stretch>
        </p:blipFill>
        <p:spPr>
          <a:xfrm>
            <a:off x="8993000" y="4081186"/>
            <a:ext cx="164618" cy="145816"/>
          </a:xfrm>
          <a:prstGeom prst="rect">
            <a:avLst/>
          </a:prstGeom>
        </p:spPr>
      </p:pic>
      <p:pic>
        <p:nvPicPr>
          <p:cNvPr id="92" name="Picture 91" descr="A yellow sun with triangles&#10;&#10;Description automatically generated">
            <a:extLst>
              <a:ext uri="{FF2B5EF4-FFF2-40B4-BE49-F238E27FC236}">
                <a16:creationId xmlns:a16="http://schemas.microsoft.com/office/drawing/2014/main" id="{0A57E4EC-4A15-D35E-5524-6CD63E28CCE8}"/>
              </a:ext>
            </a:extLst>
          </p:cNvPr>
          <p:cNvPicPr>
            <a:picLocks noChangeAspect="1"/>
          </p:cNvPicPr>
          <p:nvPr/>
        </p:nvPicPr>
        <p:blipFill>
          <a:blip r:embed="rId14"/>
          <a:stretch>
            <a:fillRect/>
          </a:stretch>
        </p:blipFill>
        <p:spPr>
          <a:xfrm>
            <a:off x="8996847" y="4224956"/>
            <a:ext cx="164618" cy="145816"/>
          </a:xfrm>
          <a:prstGeom prst="rect">
            <a:avLst/>
          </a:prstGeom>
        </p:spPr>
      </p:pic>
      <p:pic>
        <p:nvPicPr>
          <p:cNvPr id="93" name="Picture 92" descr="A yellow sun with triangles&#10;&#10;Description automatically generated">
            <a:extLst>
              <a:ext uri="{FF2B5EF4-FFF2-40B4-BE49-F238E27FC236}">
                <a16:creationId xmlns:a16="http://schemas.microsoft.com/office/drawing/2014/main" id="{B9EBC220-C26C-8F5C-5670-4CFB1DD1E8E0}"/>
              </a:ext>
            </a:extLst>
          </p:cNvPr>
          <p:cNvPicPr>
            <a:picLocks noChangeAspect="1"/>
          </p:cNvPicPr>
          <p:nvPr/>
        </p:nvPicPr>
        <p:blipFill>
          <a:blip r:embed="rId14"/>
          <a:stretch>
            <a:fillRect/>
          </a:stretch>
        </p:blipFill>
        <p:spPr>
          <a:xfrm>
            <a:off x="8994344" y="4366286"/>
            <a:ext cx="164618" cy="145816"/>
          </a:xfrm>
          <a:prstGeom prst="rect">
            <a:avLst/>
          </a:prstGeom>
        </p:spPr>
      </p:pic>
      <p:pic>
        <p:nvPicPr>
          <p:cNvPr id="94" name="Picture 93" descr="A yellow sun with triangles&#10;&#10;Description automatically generated">
            <a:extLst>
              <a:ext uri="{FF2B5EF4-FFF2-40B4-BE49-F238E27FC236}">
                <a16:creationId xmlns:a16="http://schemas.microsoft.com/office/drawing/2014/main" id="{E1A2218E-3F81-E56A-A6C0-62D0839D220A}"/>
              </a:ext>
            </a:extLst>
          </p:cNvPr>
          <p:cNvPicPr>
            <a:picLocks noChangeAspect="1"/>
          </p:cNvPicPr>
          <p:nvPr/>
        </p:nvPicPr>
        <p:blipFill>
          <a:blip r:embed="rId14"/>
          <a:stretch>
            <a:fillRect/>
          </a:stretch>
        </p:blipFill>
        <p:spPr>
          <a:xfrm>
            <a:off x="8991593" y="4518270"/>
            <a:ext cx="164618" cy="145816"/>
          </a:xfrm>
          <a:prstGeom prst="rect">
            <a:avLst/>
          </a:prstGeom>
        </p:spPr>
      </p:pic>
      <p:pic>
        <p:nvPicPr>
          <p:cNvPr id="95" name="Picture 94" descr="A yellow sun with triangles&#10;&#10;Description automatically generated">
            <a:extLst>
              <a:ext uri="{FF2B5EF4-FFF2-40B4-BE49-F238E27FC236}">
                <a16:creationId xmlns:a16="http://schemas.microsoft.com/office/drawing/2014/main" id="{939E7D7F-747F-F86C-1E65-2A838D909914}"/>
              </a:ext>
            </a:extLst>
          </p:cNvPr>
          <p:cNvPicPr>
            <a:picLocks noChangeAspect="1"/>
          </p:cNvPicPr>
          <p:nvPr/>
        </p:nvPicPr>
        <p:blipFill>
          <a:blip r:embed="rId14"/>
          <a:stretch>
            <a:fillRect/>
          </a:stretch>
        </p:blipFill>
        <p:spPr>
          <a:xfrm>
            <a:off x="2753338" y="5464317"/>
            <a:ext cx="164618" cy="145816"/>
          </a:xfrm>
          <a:prstGeom prst="rect">
            <a:avLst/>
          </a:prstGeom>
        </p:spPr>
      </p:pic>
      <p:pic>
        <p:nvPicPr>
          <p:cNvPr id="96" name="Picture 95" descr="A yellow sun with triangles&#10;&#10;Description automatically generated">
            <a:extLst>
              <a:ext uri="{FF2B5EF4-FFF2-40B4-BE49-F238E27FC236}">
                <a16:creationId xmlns:a16="http://schemas.microsoft.com/office/drawing/2014/main" id="{A0E77777-511A-2B55-02A1-160B4B607DC0}"/>
              </a:ext>
            </a:extLst>
          </p:cNvPr>
          <p:cNvPicPr>
            <a:picLocks noChangeAspect="1"/>
          </p:cNvPicPr>
          <p:nvPr/>
        </p:nvPicPr>
        <p:blipFill>
          <a:blip r:embed="rId14"/>
          <a:stretch>
            <a:fillRect/>
          </a:stretch>
        </p:blipFill>
        <p:spPr>
          <a:xfrm>
            <a:off x="5796916" y="5516805"/>
            <a:ext cx="164618" cy="145816"/>
          </a:xfrm>
          <a:prstGeom prst="rect">
            <a:avLst/>
          </a:prstGeom>
        </p:spPr>
      </p:pic>
      <p:pic>
        <p:nvPicPr>
          <p:cNvPr id="97" name="Picture 96" descr="A yellow sun with triangles&#10;&#10;Description automatically generated">
            <a:extLst>
              <a:ext uri="{FF2B5EF4-FFF2-40B4-BE49-F238E27FC236}">
                <a16:creationId xmlns:a16="http://schemas.microsoft.com/office/drawing/2014/main" id="{587112A2-ABD9-4B77-0C58-4297CB8E269E}"/>
              </a:ext>
            </a:extLst>
          </p:cNvPr>
          <p:cNvPicPr>
            <a:picLocks noChangeAspect="1"/>
          </p:cNvPicPr>
          <p:nvPr/>
        </p:nvPicPr>
        <p:blipFill>
          <a:blip r:embed="rId14"/>
          <a:stretch>
            <a:fillRect/>
          </a:stretch>
        </p:blipFill>
        <p:spPr>
          <a:xfrm>
            <a:off x="8831199" y="5485041"/>
            <a:ext cx="164618" cy="145816"/>
          </a:xfrm>
          <a:prstGeom prst="rect">
            <a:avLst/>
          </a:prstGeom>
        </p:spPr>
      </p:pic>
      <p:pic>
        <p:nvPicPr>
          <p:cNvPr id="98" name="Picture 97" descr="A group of tractors with different colors&#10;&#10;Description automatically generated">
            <a:extLst>
              <a:ext uri="{FF2B5EF4-FFF2-40B4-BE49-F238E27FC236}">
                <a16:creationId xmlns:a16="http://schemas.microsoft.com/office/drawing/2014/main" id="{9D042A39-A1DB-1CEC-7C10-2AD83AFB8F33}"/>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3059904" y="2564182"/>
            <a:ext cx="248019" cy="209472"/>
          </a:xfrm>
          <a:prstGeom prst="rect">
            <a:avLst/>
          </a:prstGeom>
        </p:spPr>
      </p:pic>
      <p:pic>
        <p:nvPicPr>
          <p:cNvPr id="2" name="Picture 1" descr="A group of tractors with different colors&#10;&#10;Description automatically generated">
            <a:extLst>
              <a:ext uri="{FF2B5EF4-FFF2-40B4-BE49-F238E27FC236}">
                <a16:creationId xmlns:a16="http://schemas.microsoft.com/office/drawing/2014/main" id="{E63E46AC-C8AD-82AB-7946-9F11F76532C7}"/>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4619660" y="2545082"/>
            <a:ext cx="248019" cy="209472"/>
          </a:xfrm>
          <a:prstGeom prst="rect">
            <a:avLst/>
          </a:prstGeom>
        </p:spPr>
      </p:pic>
      <p:pic>
        <p:nvPicPr>
          <p:cNvPr id="3" name="Picture 2" descr="A group of tractors with different colors&#10;&#10;Description automatically generated">
            <a:extLst>
              <a:ext uri="{FF2B5EF4-FFF2-40B4-BE49-F238E27FC236}">
                <a16:creationId xmlns:a16="http://schemas.microsoft.com/office/drawing/2014/main" id="{CBD1D5D9-4A1D-DFD2-3A22-3586386FEF36}"/>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6179883" y="2537866"/>
            <a:ext cx="248019" cy="209472"/>
          </a:xfrm>
          <a:prstGeom prst="rect">
            <a:avLst/>
          </a:prstGeom>
        </p:spPr>
      </p:pic>
      <p:sp>
        <p:nvSpPr>
          <p:cNvPr id="4" name="Freeform 26">
            <a:extLst>
              <a:ext uri="{FF2B5EF4-FFF2-40B4-BE49-F238E27FC236}">
                <a16:creationId xmlns:a16="http://schemas.microsoft.com/office/drawing/2014/main" id="{A919FAFF-3B7B-ADE4-19F2-DD01A1DA1256}"/>
              </a:ext>
            </a:extLst>
          </p:cNvPr>
          <p:cNvSpPr/>
          <p:nvPr/>
        </p:nvSpPr>
        <p:spPr>
          <a:xfrm rot="725789">
            <a:off x="66203" y="30325"/>
            <a:ext cx="742062" cy="710458"/>
          </a:xfrm>
          <a:custGeom>
            <a:avLst/>
            <a:gdLst/>
            <a:ahLst/>
            <a:cxnLst/>
            <a:rect l="l" t="t" r="r" b="b"/>
            <a:pathLst>
              <a:path w="2155676" h="2130834">
                <a:moveTo>
                  <a:pt x="0" y="0"/>
                </a:moveTo>
                <a:lnTo>
                  <a:pt x="2155675" y="0"/>
                </a:lnTo>
                <a:lnTo>
                  <a:pt x="2155675" y="2130834"/>
                </a:lnTo>
                <a:lnTo>
                  <a:pt x="0" y="2130834"/>
                </a:lnTo>
                <a:lnTo>
                  <a:pt x="0" y="0"/>
                </a:lnTo>
                <a:close/>
              </a:path>
            </a:pathLst>
          </a:custGeom>
          <a:blipFill>
            <a:blip r:embed="rId15"/>
            <a:stretch>
              <a:fillRect/>
            </a:stretch>
          </a:blipFill>
        </p:spPr>
        <p:txBody>
          <a:bodyPr/>
          <a:lstStyle/>
          <a:p>
            <a:endParaRPr lang="en-GB"/>
          </a:p>
        </p:txBody>
      </p:sp>
    </p:spTree>
    <p:extLst>
      <p:ext uri="{BB962C8B-B14F-4D97-AF65-F5344CB8AC3E}">
        <p14:creationId xmlns:p14="http://schemas.microsoft.com/office/powerpoint/2010/main" val="4205153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7D034-A4DA-3CAC-27EA-B1595272A83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B1A7519-AC8C-F61F-C1AF-56B263DF6E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16" y="-2478"/>
            <a:ext cx="9899083" cy="6998996"/>
          </a:xfrm>
          <a:prstGeom prst="rect">
            <a:avLst/>
          </a:prstGeom>
        </p:spPr>
      </p:pic>
      <p:sp>
        <p:nvSpPr>
          <p:cNvPr id="50" name="TextBox 42">
            <a:extLst>
              <a:ext uri="{FF2B5EF4-FFF2-40B4-BE49-F238E27FC236}">
                <a16:creationId xmlns:a16="http://schemas.microsoft.com/office/drawing/2014/main" id="{2A78F0E7-C2CF-6B70-93F9-7D18D05A72F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graphicFrame>
        <p:nvGraphicFramePr>
          <p:cNvPr id="56" name="Table 107">
            <a:extLst>
              <a:ext uri="{FF2B5EF4-FFF2-40B4-BE49-F238E27FC236}">
                <a16:creationId xmlns:a16="http://schemas.microsoft.com/office/drawing/2014/main" id="{D53364CA-0BBC-DBBA-D8C5-967250449BE3}"/>
              </a:ext>
            </a:extLst>
          </p:cNvPr>
          <p:cNvGraphicFramePr>
            <a:graphicFrameLocks noGrp="1"/>
          </p:cNvGraphicFramePr>
          <p:nvPr>
            <p:extLst>
              <p:ext uri="{D42A27DB-BD31-4B8C-83A1-F6EECF244321}">
                <p14:modId xmlns:p14="http://schemas.microsoft.com/office/powerpoint/2010/main" val="53375856"/>
              </p:ext>
            </p:extLst>
          </p:nvPr>
        </p:nvGraphicFramePr>
        <p:xfrm>
          <a:off x="1336848" y="1100167"/>
          <a:ext cx="7882577" cy="4911483"/>
        </p:xfrm>
        <a:graphic>
          <a:graphicData uri="http://schemas.openxmlformats.org/drawingml/2006/table">
            <a:tbl>
              <a:tblPr firstRow="1" bandRow="1">
                <a:tableStyleId>{5C22544A-7EE6-4342-B048-85BDC9FD1C3A}</a:tableStyleId>
              </a:tblPr>
              <a:tblGrid>
                <a:gridCol w="1563045">
                  <a:extLst>
                    <a:ext uri="{9D8B030D-6E8A-4147-A177-3AD203B41FA5}">
                      <a16:colId xmlns:a16="http://schemas.microsoft.com/office/drawing/2014/main" val="141170056"/>
                    </a:ext>
                  </a:extLst>
                </a:gridCol>
                <a:gridCol w="1636984">
                  <a:extLst>
                    <a:ext uri="{9D8B030D-6E8A-4147-A177-3AD203B41FA5}">
                      <a16:colId xmlns:a16="http://schemas.microsoft.com/office/drawing/2014/main" val="184896271"/>
                    </a:ext>
                  </a:extLst>
                </a:gridCol>
                <a:gridCol w="1624196">
                  <a:extLst>
                    <a:ext uri="{9D8B030D-6E8A-4147-A177-3AD203B41FA5}">
                      <a16:colId xmlns:a16="http://schemas.microsoft.com/office/drawing/2014/main" val="3716586628"/>
                    </a:ext>
                  </a:extLst>
                </a:gridCol>
                <a:gridCol w="1585829">
                  <a:extLst>
                    <a:ext uri="{9D8B030D-6E8A-4147-A177-3AD203B41FA5}">
                      <a16:colId xmlns:a16="http://schemas.microsoft.com/office/drawing/2014/main" val="3229335858"/>
                    </a:ext>
                  </a:extLst>
                </a:gridCol>
                <a:gridCol w="1472523">
                  <a:extLst>
                    <a:ext uri="{9D8B030D-6E8A-4147-A177-3AD203B41FA5}">
                      <a16:colId xmlns:a16="http://schemas.microsoft.com/office/drawing/2014/main" val="2848023262"/>
                    </a:ext>
                  </a:extLst>
                </a:gridCol>
              </a:tblGrid>
              <a:tr h="461068">
                <a:tc>
                  <a:txBody>
                    <a:bodyPr/>
                    <a:lstStyle/>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Caribbean bean stew (VE)</a:t>
                      </a:r>
                    </a:p>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pitchFamily="34"/>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 </a:t>
                      </a:r>
                      <a:r>
                        <a:rPr lang="en-GB" sz="900" b="1" dirty="0">
                          <a:solidFill>
                            <a:srgbClr val="000000"/>
                          </a:solidFill>
                          <a:latin typeface="Century Gothic" pitchFamily="34"/>
                        </a:rPr>
                        <a:t> </a:t>
                      </a:r>
                      <a:r>
                        <a:rPr lang="en-GB" sz="900" b="0" dirty="0">
                          <a:solidFill>
                            <a:srgbClr val="000000"/>
                          </a:solidFill>
                          <a:latin typeface="Century Gothic" pitchFamily="34"/>
                        </a:rPr>
                        <a:t>Saucy Tomato Pasta (VE)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dirty="0">
                          <a:solidFill>
                            <a:srgbClr val="000000"/>
                          </a:solidFill>
                          <a:latin typeface="Century Gothic"/>
                        </a:rPr>
                        <a:t>  </a:t>
                      </a:r>
                      <a:r>
                        <a:rPr lang="en-GB" sz="900" b="1" i="0" u="none" strike="noStrike" dirty="0">
                          <a:solidFill>
                            <a:srgbClr val="000000"/>
                          </a:solidFill>
                          <a:latin typeface="Century Gothic" pitchFamily="34"/>
                        </a:rPr>
                        <a:t> </a:t>
                      </a:r>
                      <a:r>
                        <a:rPr lang="en-GB" sz="900" b="0" dirty="0">
                          <a:solidFill>
                            <a:srgbClr val="000000"/>
                          </a:solidFill>
                          <a:latin typeface="Century Gothic" pitchFamily="34"/>
                        </a:rPr>
                        <a:t>BBQ Quorn with </a:t>
                      </a:r>
                      <a:r>
                        <a:rPr lang="en-US" sz="900" b="1" i="0" u="none" strike="noStrike" dirty="0">
                          <a:solidFill>
                            <a:srgbClr val="000000"/>
                          </a:solidFill>
                          <a:latin typeface="Century Gothic" pitchFamily="34"/>
                        </a:rPr>
                        <a:t> </a:t>
                      </a:r>
                      <a:r>
                        <a:rPr lang="en-GB" sz="900" b="0" dirty="0">
                          <a:solidFill>
                            <a:srgbClr val="000000"/>
                          </a:solidFill>
                          <a:latin typeface="Century Gothic" pitchFamily="34"/>
                        </a:rPr>
                        <a:t>Potato Wedges and </a:t>
                      </a:r>
                      <a:r>
                        <a:rPr lang="en-US" sz="900" b="1" i="0" u="none" strike="noStrike" dirty="0">
                          <a:solidFill>
                            <a:srgbClr val="000000"/>
                          </a:solidFill>
                          <a:latin typeface="Century Gothic" pitchFamily="34"/>
                        </a:rPr>
                        <a:t> </a:t>
                      </a:r>
                      <a:r>
                        <a:rPr lang="en-GB" sz="900" b="0" dirty="0">
                          <a:solidFill>
                            <a:srgbClr val="000000"/>
                          </a:solidFill>
                          <a:latin typeface="Century Gothic" pitchFamily="34"/>
                        </a:rPr>
                        <a:t>Rainbow Slaw (V)</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solidFill>
                            <a:srgbClr val="000000"/>
                          </a:solidFill>
                          <a:latin typeface="Century Gothic" pitchFamily="34"/>
                        </a:rPr>
                        <a:t>  </a:t>
                      </a:r>
                      <a:r>
                        <a:rPr lang="en-GB" sz="900" b="0" i="0" u="none" strike="noStrike" dirty="0">
                          <a:solidFill>
                            <a:srgbClr val="000000"/>
                          </a:solidFill>
                          <a:latin typeface="Century Gothic"/>
                        </a:rPr>
                        <a:t>Luscious Lentil &amp; Sweet Potato Curry with </a:t>
                      </a:r>
                      <a:r>
                        <a:rPr lang="en-GB" sz="900" b="1" dirty="0">
                          <a:solidFill>
                            <a:srgbClr val="000000"/>
                          </a:solidFill>
                          <a:latin typeface="Century Gothic" pitchFamily="34"/>
                        </a:rPr>
                        <a:t> </a:t>
                      </a:r>
                      <a:r>
                        <a:rPr lang="en-GB" sz="900" b="0" i="0" u="none" strike="noStrike" dirty="0">
                          <a:solidFill>
                            <a:srgbClr val="000000"/>
                          </a:solidFill>
                          <a:latin typeface="Century Gothic"/>
                        </a:rPr>
                        <a:t>Rice and  Turmeric Bread (VE)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pitchFamily="34"/>
                        </a:rPr>
                        <a:t>Savoury Summer Chickpea &amp;Vegetable hotpot (VE) </a:t>
                      </a:r>
                      <a:r>
                        <a:rPr lang="en-GB" sz="900" b="0" i="0" u="none" strike="noStrike" kern="1200" cap="none" spc="0" baseline="0" dirty="0">
                          <a:solidFill>
                            <a:srgbClr val="000000"/>
                          </a:solidFill>
                          <a:uFillTx/>
                          <a:latin typeface="Century Gothic"/>
                        </a:rPr>
                        <a:t>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3213766"/>
                  </a:ext>
                </a:extLst>
              </a:tr>
              <a:tr h="825404">
                <a:tc>
                  <a:txBody>
                    <a:bodyPr/>
                    <a:lstStyle/>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r>
                        <a:rPr lang="en-GB" sz="900" b="0" i="0" u="none" strike="noStrike" dirty="0">
                          <a:solidFill>
                            <a:srgbClr val="000000"/>
                          </a:solidFill>
                          <a:latin typeface="Century Gothic"/>
                        </a:rPr>
                        <a:t>Chinese Rainbow Noodles (V) </a:t>
                      </a: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dirty="0">
                        <a:solidFill>
                          <a:srgbClr val="000000"/>
                        </a:solidFill>
                        <a:latin typeface="Century Gothic"/>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pitchFamily="34"/>
                      </a:endParaRPr>
                    </a:p>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Beef Lasagne with</a:t>
                      </a:r>
                      <a:r>
                        <a:rPr lang="en-GB" sz="900" b="1" dirty="0">
                          <a:solidFill>
                            <a:srgbClr val="000000"/>
                          </a:solidFill>
                          <a:latin typeface="Century Gothic" pitchFamily="34"/>
                        </a:rPr>
                        <a:t> </a:t>
                      </a:r>
                      <a:r>
                        <a:rPr lang="en-GB" sz="900" b="0" dirty="0">
                          <a:solidFill>
                            <a:srgbClr val="000000"/>
                          </a:solidFill>
                          <a:latin typeface="Century Gothic" pitchFamily="34"/>
                        </a:rPr>
                        <a:t>Garlic Bread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dirty="0">
                        <a:solidFill>
                          <a:srgbClr val="000000"/>
                        </a:solidFill>
                        <a:highlight>
                          <a:srgbClr val="FFFF00"/>
                        </a:highlight>
                        <a:latin typeface="Century Gothic" pitchFamily="34"/>
                      </a:endParaRPr>
                    </a:p>
                    <a:p>
                      <a:pPr marL="0" marR="0" lvl="0" indent="0" algn="ctr" defTabSz="914400" rtl="0" fontAlgn="auto" hangingPunct="1">
                        <a:lnSpc>
                          <a:spcPct val="100000"/>
                        </a:lnSpc>
                        <a:spcBef>
                          <a:spcPts val="0"/>
                        </a:spcBef>
                        <a:spcAft>
                          <a:spcPts val="0"/>
                        </a:spcAft>
                        <a:buNone/>
                        <a:tabLst/>
                      </a:pPr>
                      <a:r>
                        <a:rPr lang="en-GB" sz="900" b="0" dirty="0">
                          <a:solidFill>
                            <a:srgbClr val="000000"/>
                          </a:solidFill>
                          <a:latin typeface="Century Gothic" pitchFamily="34"/>
                        </a:rPr>
                        <a:t>Peri </a:t>
                      </a:r>
                      <a:r>
                        <a:rPr lang="en-GB" sz="900" b="0" dirty="0" err="1">
                          <a:solidFill>
                            <a:srgbClr val="000000"/>
                          </a:solidFill>
                          <a:latin typeface="Century Gothic" pitchFamily="34"/>
                        </a:rPr>
                        <a:t>Peri</a:t>
                      </a:r>
                      <a:r>
                        <a:rPr lang="en-GB" sz="900" b="0" dirty="0">
                          <a:solidFill>
                            <a:srgbClr val="000000"/>
                          </a:solidFill>
                          <a:latin typeface="Century Gothic" pitchFamily="34"/>
                        </a:rPr>
                        <a:t> Chicken with </a:t>
                      </a:r>
                      <a:r>
                        <a:rPr lang="en-US" sz="900" b="1" i="0" u="none" strike="noStrike" dirty="0">
                          <a:solidFill>
                            <a:srgbClr val="000000"/>
                          </a:solidFill>
                          <a:latin typeface="Century Gothic" pitchFamily="34"/>
                        </a:rPr>
                        <a:t> </a:t>
                      </a:r>
                      <a:r>
                        <a:rPr lang="en-GB" sz="900" b="0" dirty="0">
                          <a:solidFill>
                            <a:srgbClr val="000000"/>
                          </a:solidFill>
                          <a:latin typeface="Century Gothic" pitchFamily="34"/>
                        </a:rPr>
                        <a:t>Potato Wedges and </a:t>
                      </a:r>
                      <a:r>
                        <a:rPr lang="en-US" sz="900" b="1" i="0" u="none" strike="noStrike" dirty="0">
                          <a:solidFill>
                            <a:srgbClr val="000000"/>
                          </a:solidFill>
                          <a:latin typeface="Century Gothic" pitchFamily="34"/>
                        </a:rPr>
                        <a:t> </a:t>
                      </a:r>
                      <a:r>
                        <a:rPr lang="en-GB" sz="900" b="0" dirty="0">
                          <a:solidFill>
                            <a:srgbClr val="000000"/>
                          </a:solidFill>
                          <a:latin typeface="Century Gothic" pitchFamily="34"/>
                        </a:rPr>
                        <a:t>Rainbow Slaw</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dirty="0">
                        <a:solidFill>
                          <a:srgbClr val="000000"/>
                        </a:solidFill>
                        <a:latin typeface="Century Gothic"/>
                      </a:endParaRPr>
                    </a:p>
                    <a:p>
                      <a:pPr marL="0" marR="0" lvl="0" indent="0" algn="ctr" defTabSz="914400" rtl="0" fontAlgn="auto" hangingPunct="1">
                        <a:lnSpc>
                          <a:spcPct val="100000"/>
                        </a:lnSpc>
                        <a:spcBef>
                          <a:spcPts val="0"/>
                        </a:spcBef>
                        <a:spcAft>
                          <a:spcPts val="0"/>
                        </a:spcAft>
                        <a:buNone/>
                        <a:tabLst/>
                      </a:pPr>
                      <a:r>
                        <a:rPr lang="en-GB" sz="900" b="1" dirty="0">
                          <a:solidFill>
                            <a:srgbClr val="000000"/>
                          </a:solidFill>
                          <a:latin typeface="Century Gothic" pitchFamily="34"/>
                        </a:rPr>
                        <a:t> </a:t>
                      </a:r>
                      <a:r>
                        <a:rPr lang="en-GB" sz="900" b="0" dirty="0">
                          <a:solidFill>
                            <a:srgbClr val="000000"/>
                          </a:solidFill>
                          <a:latin typeface="Century Gothic"/>
                        </a:rPr>
                        <a:t> Chicken Korma with </a:t>
                      </a:r>
                      <a:r>
                        <a:rPr lang="en-GB" sz="900" b="1" dirty="0">
                          <a:solidFill>
                            <a:srgbClr val="000000"/>
                          </a:solidFill>
                          <a:latin typeface="Century Gothic" pitchFamily="34"/>
                        </a:rPr>
                        <a:t> </a:t>
                      </a:r>
                      <a:r>
                        <a:rPr lang="en-GB" sz="900" b="0" dirty="0">
                          <a:solidFill>
                            <a:srgbClr val="000000"/>
                          </a:solidFill>
                          <a:latin typeface="Century Gothic"/>
                        </a:rPr>
                        <a:t>Rice and Turmeric Bread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Fishfingers with Chips &amp; Tomato Sauce </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653478533"/>
                  </a:ext>
                </a:extLst>
              </a:tr>
              <a:tr h="441087">
                <a:tc>
                  <a:txBody>
                    <a:bodyPr/>
                    <a:lstStyle/>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Carrots (VE)</a:t>
                      </a: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Peppers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Vegetable Medley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Broccoli (VE)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Sweetcorn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Peas (VE)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Green Beans (VE)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Red Cabbage (VE)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1"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Baked Beans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Peas (VE) </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62785105"/>
                  </a:ext>
                </a:extLst>
              </a:tr>
              <a:tr h="534085">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Rainbow Slaw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Beetroot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Butternut Squash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Mixed Lettuce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Cucumber Sticks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Mixed Bean Salad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Beetroot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Iceberg Lettuce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Tomatoes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Couscous Salad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Tomatoes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Cucumber Slices(VE)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Grated Carrot (VE)</a:t>
                      </a: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Green Bean Salad(VE)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Vegetable Pasta Salad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Sweet Potato Salad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Carrot Sticks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Diced Pepper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Sweetcorn Salsa (VE) Tomatoes (VE)</a:t>
                      </a:r>
                    </a:p>
                    <a:p>
                      <a:pPr marL="0" marR="0" lvl="0" indent="0" algn="ctr" defTabSz="914400" rtl="0" fontAlgn="auto" hangingPunct="1">
                        <a:lnSpc>
                          <a:spcPct val="100000"/>
                        </a:lnSpc>
                        <a:spcBef>
                          <a:spcPts val="0"/>
                        </a:spcBef>
                        <a:spcAft>
                          <a:spcPts val="0"/>
                        </a:spcAft>
                        <a:buNone/>
                        <a:tabLst/>
                      </a:pPr>
                      <a:endParaRPr lang="en-GB" sz="900" b="0" i="0" u="none" strike="noStrike" kern="1200" cap="none" spc="0" baseline="0" dirty="0">
                        <a:solidFill>
                          <a:srgbClr val="000000"/>
                        </a:solidFill>
                        <a:uFillTx/>
                        <a:latin typeface="Century Gothic"/>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Apple and Raisin Salad (V)</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Coleslaw (V) </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Grated Carrot (VE)</a:t>
                      </a:r>
                    </a:p>
                    <a:p>
                      <a:pPr marL="0" marR="0" lvl="0" indent="0" algn="ctr" defTabSz="914400" rtl="0" fontAlgn="auto" hangingPunct="1">
                        <a:lnSpc>
                          <a:spcPct val="100000"/>
                        </a:lnSpc>
                        <a:spcBef>
                          <a:spcPts val="0"/>
                        </a:spcBef>
                        <a:spcAft>
                          <a:spcPts val="0"/>
                        </a:spcAft>
                        <a:buNone/>
                        <a:tabLst/>
                      </a:pPr>
                      <a:r>
                        <a:rPr lang="en-GB" sz="900" b="1" i="0" u="none" strike="noStrike" kern="1200" cap="none" spc="0" baseline="0" dirty="0">
                          <a:solidFill>
                            <a:srgbClr val="000000"/>
                          </a:solidFill>
                          <a:uFillTx/>
                          <a:latin typeface="Century Gothic"/>
                        </a:rPr>
                        <a:t> </a:t>
                      </a:r>
                      <a:r>
                        <a:rPr lang="en-GB" sz="900" b="0" i="0" u="none" strike="noStrike" kern="1200" cap="none" spc="0" baseline="0" dirty="0">
                          <a:solidFill>
                            <a:srgbClr val="000000"/>
                          </a:solidFill>
                          <a:uFillTx/>
                          <a:latin typeface="Century Gothic"/>
                        </a:rPr>
                        <a:t>Mixed Lettuce (VE)</a:t>
                      </a:r>
                    </a:p>
                    <a:p>
                      <a:pPr marL="0" marR="0" lvl="0" indent="0" algn="ctr" defTabSz="914400" rtl="0" fontAlgn="auto" hangingPunct="1">
                        <a:lnSpc>
                          <a:spcPct val="100000"/>
                        </a:lnSpc>
                        <a:spcBef>
                          <a:spcPts val="0"/>
                        </a:spcBef>
                        <a:spcAft>
                          <a:spcPts val="0"/>
                        </a:spcAft>
                        <a:buNone/>
                        <a:tabLst/>
                      </a:pPr>
                      <a:r>
                        <a:rPr lang="en-GB" sz="900" b="0" i="0" u="none" strike="noStrike" kern="1200" cap="none" spc="0" baseline="0" dirty="0">
                          <a:solidFill>
                            <a:srgbClr val="000000"/>
                          </a:solidFill>
                          <a:uFillTx/>
                          <a:latin typeface="Century Gothic"/>
                        </a:rPr>
                        <a:t> Pepper Sticks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312196175"/>
                  </a:ext>
                </a:extLst>
              </a:tr>
              <a:tr h="1116723">
                <a:tc>
                  <a:txBody>
                    <a:bodyPr/>
                    <a:lstStyle/>
                    <a:p>
                      <a:pPr marL="0" marR="0" lvl="0" indent="0" algn="ctr" defTabSz="914400" rtl="0" fontAlgn="auto" hangingPunct="1">
                        <a:lnSpc>
                          <a:spcPct val="100000"/>
                        </a:lnSpc>
                        <a:spcBef>
                          <a:spcPts val="0"/>
                        </a:spcBef>
                        <a:spcAft>
                          <a:spcPts val="0"/>
                        </a:spcAft>
                        <a:buNone/>
                        <a:tabLst/>
                      </a:pPr>
                      <a:r>
                        <a:rPr lang="en-GB" sz="900" b="1" dirty="0">
                          <a:latin typeface="Century Gothic" pitchFamily="34"/>
                        </a:rPr>
                        <a:t> </a:t>
                      </a:r>
                    </a:p>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r>
                        <a:rPr lang="en-GB" sz="900" b="0" dirty="0">
                          <a:latin typeface="Century Gothic" pitchFamily="34"/>
                        </a:rPr>
                        <a:t>Yoghurt (V) and Fresh Fruit – Banana, Pineapple and Grapes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r>
                        <a:rPr lang="en-GB" sz="900" b="1" dirty="0">
                          <a:latin typeface="Century Gothic" pitchFamily="34"/>
                        </a:rPr>
                        <a:t> </a:t>
                      </a:r>
                    </a:p>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r>
                        <a:rPr lang="en-GB" sz="900" dirty="0">
                          <a:latin typeface="Century Gothic" pitchFamily="34"/>
                        </a:rPr>
                        <a:t>Strawberry and Apple Crumble (VE) with </a:t>
                      </a:r>
                      <a:r>
                        <a:rPr lang="en-GB" sz="900" b="1" dirty="0">
                          <a:latin typeface="Century Gothic" pitchFamily="34"/>
                        </a:rPr>
                        <a:t> </a:t>
                      </a:r>
                      <a:r>
                        <a:rPr lang="en-GB" sz="900" dirty="0">
                          <a:latin typeface="Century Gothic" pitchFamily="34"/>
                        </a:rPr>
                        <a:t>Custard (V)</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lvl="0" algn="ctr"/>
                      <a:r>
                        <a:rPr lang="en-GB" sz="900" b="1" dirty="0">
                          <a:latin typeface="Century Gothic" pitchFamily="34"/>
                        </a:rPr>
                        <a:t> </a:t>
                      </a:r>
                    </a:p>
                    <a:p>
                      <a:pPr lvl="0" algn="ctr"/>
                      <a:endParaRPr lang="en-GB" sz="900" b="1" dirty="0">
                        <a:latin typeface="Century Gothic" pitchFamily="34"/>
                      </a:endParaRPr>
                    </a:p>
                    <a:p>
                      <a:pPr lvl="0" algn="ctr"/>
                      <a:endParaRPr lang="en-GB" sz="900" b="1" dirty="0">
                        <a:latin typeface="Century Gothic" pitchFamily="34"/>
                      </a:endParaRPr>
                    </a:p>
                    <a:p>
                      <a:pPr lvl="0" algn="ctr"/>
                      <a:r>
                        <a:rPr lang="en-GB" sz="900" b="0" dirty="0">
                          <a:latin typeface="Century Gothic" pitchFamily="34"/>
                        </a:rPr>
                        <a:t>Yoghurt (V) and Fresh Fruit - Banana, Watermelon and </a:t>
                      </a:r>
                    </a:p>
                    <a:p>
                      <a:pPr lvl="0" algn="ctr"/>
                      <a:r>
                        <a:rPr lang="en-GB" sz="900" b="0" dirty="0">
                          <a:latin typeface="Century Gothic" pitchFamily="34"/>
                        </a:rPr>
                        <a:t>Apple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r>
                        <a:rPr lang="en-GB" sz="900" b="0" dirty="0">
                          <a:latin typeface="Century Gothic" pitchFamily="34"/>
                        </a:rPr>
                        <a:t>Yoghurt (V) and Fresh Fruit (VE)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fontAlgn="auto" hangingPunct="1">
                        <a:lnSpc>
                          <a:spcPct val="100000"/>
                        </a:lnSpc>
                        <a:spcBef>
                          <a:spcPts val="0"/>
                        </a:spcBef>
                        <a:spcAft>
                          <a:spcPts val="0"/>
                        </a:spcAft>
                        <a:buNone/>
                        <a:tabLst/>
                      </a:pPr>
                      <a:endParaRPr lang="en-GB" sz="900" b="0" dirty="0">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endParaRPr lang="en-GB" sz="900" b="1" dirty="0">
                        <a:latin typeface="Century Gothic" pitchFamily="34"/>
                      </a:endParaRPr>
                    </a:p>
                    <a:p>
                      <a:pPr marL="0" marR="0" lvl="0" indent="0" algn="ctr" defTabSz="914400" rtl="0" fontAlgn="auto" hangingPunct="1">
                        <a:lnSpc>
                          <a:spcPct val="100000"/>
                        </a:lnSpc>
                        <a:spcBef>
                          <a:spcPts val="0"/>
                        </a:spcBef>
                        <a:spcAft>
                          <a:spcPts val="0"/>
                        </a:spcAft>
                        <a:buNone/>
                        <a:tabLst/>
                      </a:pPr>
                      <a:r>
                        <a:rPr lang="en-GB" sz="900" b="1" dirty="0">
                          <a:latin typeface="Century Gothic" pitchFamily="34"/>
                        </a:rPr>
                        <a:t> </a:t>
                      </a:r>
                      <a:r>
                        <a:rPr lang="en-GB" sz="900" b="0" dirty="0">
                          <a:latin typeface="Century Gothic" pitchFamily="34"/>
                        </a:rPr>
                        <a:t>Pineapple Upside Down Cake (V)</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010081983"/>
                  </a:ext>
                </a:extLst>
              </a:tr>
            </a:tbl>
          </a:graphicData>
        </a:graphic>
      </p:graphicFrame>
      <p:sp>
        <p:nvSpPr>
          <p:cNvPr id="7" name="TextBox 83">
            <a:extLst>
              <a:ext uri="{FF2B5EF4-FFF2-40B4-BE49-F238E27FC236}">
                <a16:creationId xmlns:a16="http://schemas.microsoft.com/office/drawing/2014/main" id="{746209CC-FB22-37C5-BB43-06586E394478}"/>
              </a:ext>
            </a:extLst>
          </p:cNvPr>
          <p:cNvSpPr txBox="1"/>
          <p:nvPr/>
        </p:nvSpPr>
        <p:spPr>
          <a:xfrm>
            <a:off x="1696750" y="795934"/>
            <a:ext cx="1336220" cy="2308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900" b="1" dirty="0">
                <a:latin typeface="Century Gothic" panose="020B0502020202020204" pitchFamily="34" charset="0"/>
              </a:rPr>
              <a:t>Planet Friendly Day </a:t>
            </a:r>
          </a:p>
        </p:txBody>
      </p:sp>
      <p:sp>
        <p:nvSpPr>
          <p:cNvPr id="6" name="TextBox 5">
            <a:extLst>
              <a:ext uri="{FF2B5EF4-FFF2-40B4-BE49-F238E27FC236}">
                <a16:creationId xmlns:a16="http://schemas.microsoft.com/office/drawing/2014/main" id="{A5B56A61-C395-E6A2-F793-79D6DABE7281}"/>
              </a:ext>
            </a:extLst>
          </p:cNvPr>
          <p:cNvSpPr txBox="1"/>
          <p:nvPr/>
        </p:nvSpPr>
        <p:spPr>
          <a:xfrm>
            <a:off x="681622" y="1081730"/>
            <a:ext cx="899880" cy="4293483"/>
          </a:xfrm>
          <a:prstGeom prst="rect">
            <a:avLst/>
          </a:prstGeom>
          <a:noFill/>
        </p:spPr>
        <p:txBody>
          <a:bodyPr wrap="square">
            <a:spAutoFit/>
          </a:bodyPr>
          <a:lstStyle/>
          <a:p>
            <a:pPr lvl="0">
              <a:defRPr/>
            </a:pPr>
            <a:r>
              <a:rPr kumimoji="0" lang="en-GB" sz="800" b="1" i="0" u="none" strike="noStrike" kern="1200" cap="none" spc="0" normalizeH="0" baseline="0" noProof="0" dirty="0">
                <a:ln>
                  <a:noFill/>
                </a:ln>
                <a:solidFill>
                  <a:prstClr val="black"/>
                </a:solidFill>
                <a:effectLst/>
                <a:uLnTx/>
                <a:uFillTx/>
                <a:latin typeface="Century Gothic"/>
                <a:ea typeface="+mn-ea"/>
                <a:cs typeface="+mn-cs"/>
              </a:rPr>
              <a:t>Option </a:t>
            </a:r>
            <a:r>
              <a:rPr lang="en-GB" sz="800" b="1" dirty="0">
                <a:solidFill>
                  <a:prstClr val="black"/>
                </a:solidFill>
                <a:latin typeface="Century Gothic"/>
              </a:rPr>
              <a:t>One</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Option Two</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Vegetables</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Salad Bar</a:t>
            </a: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endParaRPr lang="en-GB" sz="800" b="1" dirty="0">
              <a:solidFill>
                <a:prstClr val="black"/>
              </a:solidFill>
              <a:latin typeface="Century Gothic"/>
            </a:endParaRPr>
          </a:p>
          <a:p>
            <a:pPr lvl="0">
              <a:defRPr/>
            </a:pPr>
            <a:r>
              <a:rPr lang="en-GB" sz="800" b="1" dirty="0">
                <a:solidFill>
                  <a:prstClr val="black"/>
                </a:solidFill>
                <a:latin typeface="Century Gothic"/>
              </a:rPr>
              <a:t>Dessert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900" b="1" i="0" u="none" strike="noStrike" kern="1200" cap="none" spc="0" normalizeH="0" baseline="0" noProof="0" dirty="0">
              <a:ln>
                <a:noFill/>
              </a:ln>
              <a:solidFill>
                <a:prstClr val="black"/>
              </a:solidFill>
              <a:effectLst/>
              <a:uLnTx/>
              <a:uFillTx/>
              <a:latin typeface="Century Gothic"/>
              <a:ea typeface="+mn-ea"/>
              <a:cs typeface="+mn-cs"/>
            </a:endParaRPr>
          </a:p>
        </p:txBody>
      </p:sp>
      <p:sp>
        <p:nvSpPr>
          <p:cNvPr id="9" name="Freeform 23">
            <a:extLst>
              <a:ext uri="{FF2B5EF4-FFF2-40B4-BE49-F238E27FC236}">
                <a16:creationId xmlns:a16="http://schemas.microsoft.com/office/drawing/2014/main" id="{3BBA96D5-C7ED-7762-6F4A-050C6454B428}"/>
              </a:ext>
            </a:extLst>
          </p:cNvPr>
          <p:cNvSpPr/>
          <p:nvPr/>
        </p:nvSpPr>
        <p:spPr>
          <a:xfrm flipH="1">
            <a:off x="9352910" y="1509735"/>
            <a:ext cx="201656" cy="31670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10" name="Group 7">
            <a:extLst>
              <a:ext uri="{FF2B5EF4-FFF2-40B4-BE49-F238E27FC236}">
                <a16:creationId xmlns:a16="http://schemas.microsoft.com/office/drawing/2014/main" id="{F3312859-ACFD-89DB-B9E4-04D9A1894358}"/>
              </a:ext>
            </a:extLst>
          </p:cNvPr>
          <p:cNvGrpSpPr/>
          <p:nvPr/>
        </p:nvGrpSpPr>
        <p:grpSpPr>
          <a:xfrm>
            <a:off x="9311973" y="2779387"/>
            <a:ext cx="259528" cy="242212"/>
            <a:chOff x="0" y="0"/>
            <a:chExt cx="3741232" cy="3821539"/>
          </a:xfrm>
        </p:grpSpPr>
        <p:sp>
          <p:nvSpPr>
            <p:cNvPr id="11" name="Freeform 8">
              <a:extLst>
                <a:ext uri="{FF2B5EF4-FFF2-40B4-BE49-F238E27FC236}">
                  <a16:creationId xmlns:a16="http://schemas.microsoft.com/office/drawing/2014/main" id="{7B5733DF-B56E-AAFD-EFB6-A2CB44FCEAB1}"/>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12" name="Freeform 9">
              <a:extLst>
                <a:ext uri="{FF2B5EF4-FFF2-40B4-BE49-F238E27FC236}">
                  <a16:creationId xmlns:a16="http://schemas.microsoft.com/office/drawing/2014/main" id="{6A6277E5-A4CF-FCB9-D55D-642181309332}"/>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13" name="Group 10">
              <a:extLst>
                <a:ext uri="{FF2B5EF4-FFF2-40B4-BE49-F238E27FC236}">
                  <a16:creationId xmlns:a16="http://schemas.microsoft.com/office/drawing/2014/main" id="{BA5F8574-98C3-56F0-DB1F-305BBCAF2431}"/>
                </a:ext>
              </a:extLst>
            </p:cNvPr>
            <p:cNvGrpSpPr/>
            <p:nvPr/>
          </p:nvGrpSpPr>
          <p:grpSpPr>
            <a:xfrm>
              <a:off x="0" y="1810741"/>
              <a:ext cx="852996" cy="852996"/>
              <a:chOff x="0" y="0"/>
              <a:chExt cx="812800" cy="812800"/>
            </a:xfrm>
          </p:grpSpPr>
          <p:sp>
            <p:nvSpPr>
              <p:cNvPr id="17" name="Freeform 11">
                <a:extLst>
                  <a:ext uri="{FF2B5EF4-FFF2-40B4-BE49-F238E27FC236}">
                    <a16:creationId xmlns:a16="http://schemas.microsoft.com/office/drawing/2014/main" id="{A8FC6F24-A6C7-D1B5-9CA4-BE1DB5A3CB47}"/>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8" name="TextBox 12">
                <a:extLst>
                  <a:ext uri="{FF2B5EF4-FFF2-40B4-BE49-F238E27FC236}">
                    <a16:creationId xmlns:a16="http://schemas.microsoft.com/office/drawing/2014/main" id="{7E2677C6-6941-7BC5-6CE6-0E22319CF95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14" name="Group 13">
              <a:extLst>
                <a:ext uri="{FF2B5EF4-FFF2-40B4-BE49-F238E27FC236}">
                  <a16:creationId xmlns:a16="http://schemas.microsoft.com/office/drawing/2014/main" id="{8225C6FB-A143-EDC0-66B5-8A7287FA09D4}"/>
                </a:ext>
              </a:extLst>
            </p:cNvPr>
            <p:cNvGrpSpPr/>
            <p:nvPr/>
          </p:nvGrpSpPr>
          <p:grpSpPr>
            <a:xfrm>
              <a:off x="2570638" y="270521"/>
              <a:ext cx="583309" cy="583309"/>
              <a:chOff x="0" y="0"/>
              <a:chExt cx="812800" cy="812800"/>
            </a:xfrm>
          </p:grpSpPr>
          <p:sp>
            <p:nvSpPr>
              <p:cNvPr id="15" name="Freeform 14">
                <a:extLst>
                  <a:ext uri="{FF2B5EF4-FFF2-40B4-BE49-F238E27FC236}">
                    <a16:creationId xmlns:a16="http://schemas.microsoft.com/office/drawing/2014/main" id="{45385999-3685-02F3-6798-DCE6F3A873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16" name="TextBox 15">
                <a:extLst>
                  <a:ext uri="{FF2B5EF4-FFF2-40B4-BE49-F238E27FC236}">
                    <a16:creationId xmlns:a16="http://schemas.microsoft.com/office/drawing/2014/main" id="{7B31BF6A-7E83-6522-6EE5-442F7FCD9005}"/>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19" name="TextBox 18">
            <a:extLst>
              <a:ext uri="{FF2B5EF4-FFF2-40B4-BE49-F238E27FC236}">
                <a16:creationId xmlns:a16="http://schemas.microsoft.com/office/drawing/2014/main" id="{D2972EFF-9635-4BBB-5AE9-9266DB671AC6}"/>
              </a:ext>
            </a:extLst>
          </p:cNvPr>
          <p:cNvSpPr txBox="1"/>
          <p:nvPr/>
        </p:nvSpPr>
        <p:spPr>
          <a:xfrm>
            <a:off x="9158493" y="3017333"/>
            <a:ext cx="596695" cy="438582"/>
          </a:xfrm>
          <a:prstGeom prst="rect">
            <a:avLst/>
          </a:prstGeom>
          <a:noFill/>
        </p:spPr>
        <p:txBody>
          <a:bodyPr wrap="square" rtlCol="0">
            <a:spAutoFit/>
          </a:bodyPr>
          <a:lstStyle/>
          <a:p>
            <a:pPr algn="ctr"/>
            <a:r>
              <a:rPr lang="en-GB" sz="750" dirty="0">
                <a:latin typeface="Century Gothic" panose="020B0502020202020204" pitchFamily="34" charset="0"/>
              </a:rPr>
              <a:t>Added plant protein</a:t>
            </a:r>
            <a:endParaRPr lang="en-GB" sz="750" b="1" dirty="0">
              <a:latin typeface="Century Gothic" panose="020B0502020202020204" pitchFamily="34" charset="0"/>
            </a:endParaRPr>
          </a:p>
        </p:txBody>
      </p:sp>
      <p:sp>
        <p:nvSpPr>
          <p:cNvPr id="20" name="TextBox 19">
            <a:extLst>
              <a:ext uri="{FF2B5EF4-FFF2-40B4-BE49-F238E27FC236}">
                <a16:creationId xmlns:a16="http://schemas.microsoft.com/office/drawing/2014/main" id="{D523B0C2-3161-24A5-847C-8ACAD0252BC9}"/>
              </a:ext>
            </a:extLst>
          </p:cNvPr>
          <p:cNvSpPr txBox="1"/>
          <p:nvPr/>
        </p:nvSpPr>
        <p:spPr>
          <a:xfrm>
            <a:off x="9088372" y="2420430"/>
            <a:ext cx="710626" cy="323165"/>
          </a:xfrm>
          <a:prstGeom prst="rect">
            <a:avLst/>
          </a:prstGeom>
          <a:noFill/>
        </p:spPr>
        <p:txBody>
          <a:bodyPr wrap="square" rtlCol="0">
            <a:spAutoFit/>
          </a:bodyPr>
          <a:lstStyle/>
          <a:p>
            <a:pPr algn="ctr"/>
            <a:r>
              <a:rPr lang="en-GB" sz="750" dirty="0">
                <a:latin typeface="Century Gothic" panose="020B0502020202020204" pitchFamily="34" charset="0"/>
              </a:rPr>
              <a:t>Plant</a:t>
            </a:r>
          </a:p>
          <a:p>
            <a:pPr algn="ctr"/>
            <a:r>
              <a:rPr lang="en-GB" sz="750" dirty="0">
                <a:latin typeface="Century Gothic" panose="020B0502020202020204" pitchFamily="34" charset="0"/>
              </a:rPr>
              <a:t>based</a:t>
            </a:r>
          </a:p>
        </p:txBody>
      </p:sp>
      <p:pic>
        <p:nvPicPr>
          <p:cNvPr id="21" name="Picture 20" descr="A picture containing shape&#10;&#10;Description automatically generated">
            <a:extLst>
              <a:ext uri="{FF2B5EF4-FFF2-40B4-BE49-F238E27FC236}">
                <a16:creationId xmlns:a16="http://schemas.microsoft.com/office/drawing/2014/main" id="{DC6FC1A6-EB3B-26BA-289B-C6480398DCB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679192">
            <a:off x="9295823" y="3483288"/>
            <a:ext cx="292997" cy="253402"/>
          </a:xfrm>
          <a:prstGeom prst="rect">
            <a:avLst/>
          </a:prstGeom>
        </p:spPr>
      </p:pic>
      <p:sp>
        <p:nvSpPr>
          <p:cNvPr id="22" name="TextBox 21">
            <a:extLst>
              <a:ext uri="{FF2B5EF4-FFF2-40B4-BE49-F238E27FC236}">
                <a16:creationId xmlns:a16="http://schemas.microsoft.com/office/drawing/2014/main" id="{3F9A0AC6-24D3-3284-8AA2-60439606447D}"/>
              </a:ext>
            </a:extLst>
          </p:cNvPr>
          <p:cNvSpPr txBox="1"/>
          <p:nvPr/>
        </p:nvSpPr>
        <p:spPr>
          <a:xfrm>
            <a:off x="9177164" y="3748738"/>
            <a:ext cx="596695" cy="323165"/>
          </a:xfrm>
          <a:prstGeom prst="rect">
            <a:avLst/>
          </a:prstGeom>
          <a:noFill/>
        </p:spPr>
        <p:txBody>
          <a:bodyPr wrap="square" rtlCol="0">
            <a:spAutoFit/>
          </a:bodyPr>
          <a:lstStyle/>
          <a:p>
            <a:pPr algn="ctr"/>
            <a:r>
              <a:rPr lang="en-GB" sz="750" dirty="0">
                <a:latin typeface="Century Gothic" panose="020B0502020202020204" pitchFamily="34" charset="0"/>
              </a:rPr>
              <a:t>Chef’s Special</a:t>
            </a:r>
            <a:endParaRPr lang="en-GB" sz="750" b="1" dirty="0">
              <a:latin typeface="Century Gothic" panose="020B0502020202020204" pitchFamily="34" charset="0"/>
            </a:endParaRPr>
          </a:p>
        </p:txBody>
      </p:sp>
      <p:sp>
        <p:nvSpPr>
          <p:cNvPr id="23" name="Freeform 44">
            <a:extLst>
              <a:ext uri="{FF2B5EF4-FFF2-40B4-BE49-F238E27FC236}">
                <a16:creationId xmlns:a16="http://schemas.microsoft.com/office/drawing/2014/main" id="{5D62AFA7-2925-5B85-1699-DF07B56F7B32}"/>
              </a:ext>
            </a:extLst>
          </p:cNvPr>
          <p:cNvSpPr/>
          <p:nvPr/>
        </p:nvSpPr>
        <p:spPr>
          <a:xfrm>
            <a:off x="9320440" y="2209543"/>
            <a:ext cx="259528" cy="204466"/>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4" name="TextBox 23">
            <a:extLst>
              <a:ext uri="{FF2B5EF4-FFF2-40B4-BE49-F238E27FC236}">
                <a16:creationId xmlns:a16="http://schemas.microsoft.com/office/drawing/2014/main" id="{0EC989F0-A653-ADA9-6E91-A9078EF404E4}"/>
              </a:ext>
            </a:extLst>
          </p:cNvPr>
          <p:cNvSpPr txBox="1"/>
          <p:nvPr/>
        </p:nvSpPr>
        <p:spPr>
          <a:xfrm>
            <a:off x="9040306" y="1854814"/>
            <a:ext cx="804249" cy="323165"/>
          </a:xfrm>
          <a:prstGeom prst="rect">
            <a:avLst/>
          </a:prstGeom>
          <a:noFill/>
        </p:spPr>
        <p:txBody>
          <a:bodyPr wrap="square" rtlCol="0">
            <a:spAutoFit/>
          </a:bodyPr>
          <a:lstStyle/>
          <a:p>
            <a:pPr algn="ctr"/>
            <a:r>
              <a:rPr lang="en-GB" sz="750" dirty="0">
                <a:latin typeface="Century Gothic" panose="020B0502020202020204" pitchFamily="34" charset="0"/>
              </a:rPr>
              <a:t>Whole </a:t>
            </a:r>
          </a:p>
          <a:p>
            <a:pPr algn="ctr"/>
            <a:r>
              <a:rPr lang="en-GB" sz="750" dirty="0">
                <a:latin typeface="Century Gothic" panose="020B0502020202020204" pitchFamily="34" charset="0"/>
              </a:rPr>
              <a:t>grain</a:t>
            </a:r>
          </a:p>
        </p:txBody>
      </p:sp>
      <p:pic>
        <p:nvPicPr>
          <p:cNvPr id="25" name="Picture 24" descr="A group of tractors with different colors&#10;&#10;Description automatically generated">
            <a:extLst>
              <a:ext uri="{FF2B5EF4-FFF2-40B4-BE49-F238E27FC236}">
                <a16:creationId xmlns:a16="http://schemas.microsoft.com/office/drawing/2014/main" id="{FA4F2981-BECA-3A1B-8580-6260D86006CE}"/>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9303511" y="4141510"/>
            <a:ext cx="326534" cy="275784"/>
          </a:xfrm>
          <a:prstGeom prst="rect">
            <a:avLst/>
          </a:prstGeom>
        </p:spPr>
      </p:pic>
      <p:sp>
        <p:nvSpPr>
          <p:cNvPr id="26" name="TextBox 25">
            <a:extLst>
              <a:ext uri="{FF2B5EF4-FFF2-40B4-BE49-F238E27FC236}">
                <a16:creationId xmlns:a16="http://schemas.microsoft.com/office/drawing/2014/main" id="{BBFC9A1C-62DA-7AB5-F51B-70FD2C350916}"/>
              </a:ext>
            </a:extLst>
          </p:cNvPr>
          <p:cNvSpPr txBox="1"/>
          <p:nvPr/>
        </p:nvSpPr>
        <p:spPr>
          <a:xfrm>
            <a:off x="9133181" y="4426577"/>
            <a:ext cx="664823" cy="553998"/>
          </a:xfrm>
          <a:prstGeom prst="rect">
            <a:avLst/>
          </a:prstGeom>
          <a:noFill/>
        </p:spPr>
        <p:txBody>
          <a:bodyPr wrap="square" rtlCol="0">
            <a:spAutoFit/>
          </a:bodyPr>
          <a:lstStyle/>
          <a:p>
            <a:pPr algn="ctr"/>
            <a:r>
              <a:rPr lang="en-GB" sz="750" dirty="0">
                <a:latin typeface="Century Gothic" panose="020B0502020202020204" pitchFamily="34" charset="0"/>
              </a:rPr>
              <a:t>Local </a:t>
            </a:r>
          </a:p>
          <a:p>
            <a:pPr algn="ctr"/>
            <a:r>
              <a:rPr lang="en-GB" sz="750" dirty="0">
                <a:latin typeface="Century Gothic" panose="020B0502020202020204" pitchFamily="34" charset="0"/>
              </a:rPr>
              <a:t>Red Tractor</a:t>
            </a:r>
          </a:p>
          <a:p>
            <a:pPr algn="ctr"/>
            <a:r>
              <a:rPr lang="en-GB" sz="750" dirty="0">
                <a:latin typeface="Century Gothic" panose="020B0502020202020204" pitchFamily="34" charset="0"/>
              </a:rPr>
              <a:t>Meat</a:t>
            </a:r>
          </a:p>
        </p:txBody>
      </p:sp>
      <p:pic>
        <p:nvPicPr>
          <p:cNvPr id="27" name="Picture 26" descr="A yellow sun with triangles&#10;&#10;Description automatically generated">
            <a:extLst>
              <a:ext uri="{FF2B5EF4-FFF2-40B4-BE49-F238E27FC236}">
                <a16:creationId xmlns:a16="http://schemas.microsoft.com/office/drawing/2014/main" id="{8CE3B56E-174C-1471-0902-A855416A78FD}"/>
              </a:ext>
            </a:extLst>
          </p:cNvPr>
          <p:cNvPicPr>
            <a:picLocks noChangeAspect="1"/>
          </p:cNvPicPr>
          <p:nvPr/>
        </p:nvPicPr>
        <p:blipFill>
          <a:blip r:embed="rId14"/>
          <a:stretch>
            <a:fillRect/>
          </a:stretch>
        </p:blipFill>
        <p:spPr>
          <a:xfrm>
            <a:off x="9336173" y="5023333"/>
            <a:ext cx="258267" cy="228769"/>
          </a:xfrm>
          <a:prstGeom prst="rect">
            <a:avLst/>
          </a:prstGeom>
        </p:spPr>
      </p:pic>
      <p:sp>
        <p:nvSpPr>
          <p:cNvPr id="29" name="TextBox 28">
            <a:extLst>
              <a:ext uri="{FF2B5EF4-FFF2-40B4-BE49-F238E27FC236}">
                <a16:creationId xmlns:a16="http://schemas.microsoft.com/office/drawing/2014/main" id="{9DE3B648-89D0-84DC-B3B7-7D5A894F9B4B}"/>
              </a:ext>
            </a:extLst>
          </p:cNvPr>
          <p:cNvSpPr txBox="1"/>
          <p:nvPr/>
        </p:nvSpPr>
        <p:spPr>
          <a:xfrm>
            <a:off x="9124428" y="5285967"/>
            <a:ext cx="664823" cy="553998"/>
          </a:xfrm>
          <a:prstGeom prst="rect">
            <a:avLst/>
          </a:prstGeom>
          <a:noFill/>
        </p:spPr>
        <p:txBody>
          <a:bodyPr wrap="square" rtlCol="0">
            <a:spAutoFit/>
          </a:bodyPr>
          <a:lstStyle/>
          <a:p>
            <a:pPr algn="ctr"/>
            <a:r>
              <a:rPr lang="en-GB" sz="750" dirty="0">
                <a:latin typeface="Century Gothic" panose="020B0502020202020204" pitchFamily="34" charset="0"/>
              </a:rPr>
              <a:t>Local, Seasonal Fruit &amp; Veg</a:t>
            </a:r>
          </a:p>
        </p:txBody>
      </p:sp>
      <p:sp>
        <p:nvSpPr>
          <p:cNvPr id="30" name="TextBox 29">
            <a:extLst>
              <a:ext uri="{FF2B5EF4-FFF2-40B4-BE49-F238E27FC236}">
                <a16:creationId xmlns:a16="http://schemas.microsoft.com/office/drawing/2014/main" id="{659E0F8F-DC3B-9AB3-CF34-825119EDB214}"/>
              </a:ext>
            </a:extLst>
          </p:cNvPr>
          <p:cNvSpPr txBox="1"/>
          <p:nvPr/>
        </p:nvSpPr>
        <p:spPr>
          <a:xfrm>
            <a:off x="2419806" y="88477"/>
            <a:ext cx="5759085" cy="369332"/>
          </a:xfrm>
          <a:prstGeom prst="rect">
            <a:avLst/>
          </a:prstGeom>
          <a:noFill/>
        </p:spPr>
        <p:txBody>
          <a:bodyPr wrap="square" rtlCol="0">
            <a:spAutoFit/>
          </a:bodyPr>
          <a:lstStyle/>
          <a:p>
            <a:pPr algn="ctr"/>
            <a:r>
              <a:rPr lang="en-GB" b="1" dirty="0">
                <a:latin typeface="Century Gothic" panose="020B0502020202020204" pitchFamily="34" charset="0"/>
              </a:rPr>
              <a:t>WEEK 3 CAMDEN SPRING SUMMER MENU 2026</a:t>
            </a:r>
          </a:p>
        </p:txBody>
      </p:sp>
      <p:sp>
        <p:nvSpPr>
          <p:cNvPr id="31" name="TextBox 30">
            <a:extLst>
              <a:ext uri="{FF2B5EF4-FFF2-40B4-BE49-F238E27FC236}">
                <a16:creationId xmlns:a16="http://schemas.microsoft.com/office/drawing/2014/main" id="{2DB7210A-63E9-7C80-61DA-4845DAFC89B1}"/>
              </a:ext>
            </a:extLst>
          </p:cNvPr>
          <p:cNvSpPr txBox="1"/>
          <p:nvPr/>
        </p:nvSpPr>
        <p:spPr>
          <a:xfrm>
            <a:off x="1397143" y="5934156"/>
            <a:ext cx="5249190" cy="307777"/>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7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Freshly cooked jacket potatoes with a choice of fillings (V/VE) </a:t>
            </a:r>
            <a:r>
              <a:rPr kumimoji="0" lang="en-GB" sz="70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 choice of flavoured breads freshly baked on site daily (VE) - </a:t>
            </a:r>
            <a:r>
              <a:rPr kumimoji="0" lang="en-GB" sz="7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Daily salad selection (V/VE) – Fresh Fruit (VE) – Natural Yoghurt (V/VE) - Drinking Milk (V/VE)</a:t>
            </a:r>
          </a:p>
        </p:txBody>
      </p:sp>
      <p:sp>
        <p:nvSpPr>
          <p:cNvPr id="32" name="TextBox 31">
            <a:extLst>
              <a:ext uri="{FF2B5EF4-FFF2-40B4-BE49-F238E27FC236}">
                <a16:creationId xmlns:a16="http://schemas.microsoft.com/office/drawing/2014/main" id="{CE8AB6E4-C6E6-1F37-9286-8B7FAE1994E0}"/>
              </a:ext>
            </a:extLst>
          </p:cNvPr>
          <p:cNvSpPr txBox="1"/>
          <p:nvPr/>
        </p:nvSpPr>
        <p:spPr>
          <a:xfrm>
            <a:off x="8178891" y="5994670"/>
            <a:ext cx="1524614" cy="207749"/>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75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(V) Vegetarian (VE) Vegan</a:t>
            </a:r>
          </a:p>
        </p:txBody>
      </p:sp>
      <p:sp>
        <p:nvSpPr>
          <p:cNvPr id="35" name="TextBox 34">
            <a:extLst>
              <a:ext uri="{FF2B5EF4-FFF2-40B4-BE49-F238E27FC236}">
                <a16:creationId xmlns:a16="http://schemas.microsoft.com/office/drawing/2014/main" id="{318F0297-469C-9EE0-76E5-C824D2D39AF2}"/>
              </a:ext>
            </a:extLst>
          </p:cNvPr>
          <p:cNvSpPr txBox="1"/>
          <p:nvPr/>
        </p:nvSpPr>
        <p:spPr>
          <a:xfrm>
            <a:off x="176212" y="6153899"/>
            <a:ext cx="9553575" cy="992579"/>
          </a:xfrm>
          <a:prstGeom prst="rect">
            <a:avLst/>
          </a:prstGeom>
          <a:noFill/>
        </p:spPr>
        <p:txBody>
          <a:bodyPr wrap="square" rtlCol="0">
            <a:spAutoFit/>
          </a:bodyPr>
          <a:lstStyle/>
          <a:p>
            <a:pPr algn="ctr"/>
            <a:endParaRPr lang="en-GB" sz="800" b="1" dirty="0">
              <a:solidFill>
                <a:srgbClr val="006662"/>
              </a:solidFill>
              <a:latin typeface="Century Gothic" panose="020B0502020202020204" pitchFamily="34" charset="0"/>
            </a:endParaRPr>
          </a:p>
          <a:p>
            <a:pPr algn="ctr"/>
            <a:endParaRPr lang="en-GB" sz="500" dirty="0">
              <a:solidFill>
                <a:srgbClr val="006662"/>
              </a:solidFill>
              <a:latin typeface="Century Gothic" panose="020B0502020202020204" pitchFamily="34" charset="0"/>
            </a:endParaRPr>
          </a:p>
          <a:p>
            <a:pPr algn="ctr"/>
            <a:r>
              <a:rPr lang="en-GB" sz="800" dirty="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dirty="0">
                <a:latin typeface="Century Gothic" panose="020B0502020202020204" pitchFamily="34" charset="0"/>
              </a:rPr>
              <a:t> </a:t>
            </a:r>
          </a:p>
          <a:p>
            <a:endParaRPr lang="en-GB" sz="1100" b="1" dirty="0">
              <a:latin typeface="Century Gothic" panose="020B0502020202020204" pitchFamily="34" charset="0"/>
            </a:endParaRPr>
          </a:p>
        </p:txBody>
      </p:sp>
      <p:sp>
        <p:nvSpPr>
          <p:cNvPr id="36" name="Freeform 44">
            <a:extLst>
              <a:ext uri="{FF2B5EF4-FFF2-40B4-BE49-F238E27FC236}">
                <a16:creationId xmlns:a16="http://schemas.microsoft.com/office/drawing/2014/main" id="{C3DAD0DD-9089-E4E9-319E-8957E2C0B2A7}"/>
              </a:ext>
            </a:extLst>
          </p:cNvPr>
          <p:cNvSpPr/>
          <p:nvPr/>
        </p:nvSpPr>
        <p:spPr>
          <a:xfrm>
            <a:off x="1498129" y="1337467"/>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dirty="0"/>
          </a:p>
        </p:txBody>
      </p:sp>
      <p:sp>
        <p:nvSpPr>
          <p:cNvPr id="38" name="Freeform 44">
            <a:extLst>
              <a:ext uri="{FF2B5EF4-FFF2-40B4-BE49-F238E27FC236}">
                <a16:creationId xmlns:a16="http://schemas.microsoft.com/office/drawing/2014/main" id="{5A5ED7CB-3E00-31F7-0A1E-D6BD144AA453}"/>
              </a:ext>
            </a:extLst>
          </p:cNvPr>
          <p:cNvSpPr/>
          <p:nvPr/>
        </p:nvSpPr>
        <p:spPr>
          <a:xfrm>
            <a:off x="3097140" y="1364196"/>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39" name="Group 7">
            <a:extLst>
              <a:ext uri="{FF2B5EF4-FFF2-40B4-BE49-F238E27FC236}">
                <a16:creationId xmlns:a16="http://schemas.microsoft.com/office/drawing/2014/main" id="{5A8B3834-04A9-20D1-F013-7AEE89F61BAD}"/>
              </a:ext>
            </a:extLst>
          </p:cNvPr>
          <p:cNvGrpSpPr/>
          <p:nvPr/>
        </p:nvGrpSpPr>
        <p:grpSpPr>
          <a:xfrm>
            <a:off x="4197381" y="2447352"/>
            <a:ext cx="190211" cy="209472"/>
            <a:chOff x="0" y="0"/>
            <a:chExt cx="3741232" cy="3821539"/>
          </a:xfrm>
        </p:grpSpPr>
        <p:sp>
          <p:nvSpPr>
            <p:cNvPr id="40" name="Freeform 8">
              <a:extLst>
                <a:ext uri="{FF2B5EF4-FFF2-40B4-BE49-F238E27FC236}">
                  <a16:creationId xmlns:a16="http://schemas.microsoft.com/office/drawing/2014/main" id="{CF129FE5-E9E8-000F-6D1E-A6B7704B9F2A}"/>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1" name="Freeform 9">
              <a:extLst>
                <a:ext uri="{FF2B5EF4-FFF2-40B4-BE49-F238E27FC236}">
                  <a16:creationId xmlns:a16="http://schemas.microsoft.com/office/drawing/2014/main" id="{BA862676-A38C-4697-D6DB-43223F43D174}"/>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grpSp>
          <p:nvGrpSpPr>
            <p:cNvPr id="42" name="Group 10">
              <a:extLst>
                <a:ext uri="{FF2B5EF4-FFF2-40B4-BE49-F238E27FC236}">
                  <a16:creationId xmlns:a16="http://schemas.microsoft.com/office/drawing/2014/main" id="{A4DFF2CA-73F7-830E-A010-487DD517ECBC}"/>
                </a:ext>
              </a:extLst>
            </p:cNvPr>
            <p:cNvGrpSpPr/>
            <p:nvPr/>
          </p:nvGrpSpPr>
          <p:grpSpPr>
            <a:xfrm>
              <a:off x="0" y="1810741"/>
              <a:ext cx="852996" cy="852996"/>
              <a:chOff x="0" y="0"/>
              <a:chExt cx="812800" cy="812800"/>
            </a:xfrm>
          </p:grpSpPr>
          <p:sp>
            <p:nvSpPr>
              <p:cNvPr id="46" name="Freeform 11">
                <a:extLst>
                  <a:ext uri="{FF2B5EF4-FFF2-40B4-BE49-F238E27FC236}">
                    <a16:creationId xmlns:a16="http://schemas.microsoft.com/office/drawing/2014/main" id="{E765EB13-BEA4-FED6-70F0-2E5DF3717851}"/>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7" name="TextBox 12">
                <a:extLst>
                  <a:ext uri="{FF2B5EF4-FFF2-40B4-BE49-F238E27FC236}">
                    <a16:creationId xmlns:a16="http://schemas.microsoft.com/office/drawing/2014/main" id="{154493E0-FFFD-882D-7B39-675995BD7793}"/>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3" name="Group 13">
              <a:extLst>
                <a:ext uri="{FF2B5EF4-FFF2-40B4-BE49-F238E27FC236}">
                  <a16:creationId xmlns:a16="http://schemas.microsoft.com/office/drawing/2014/main" id="{D0CF5B7F-C0AB-2A0E-6BE5-AA1C75F72744}"/>
                </a:ext>
              </a:extLst>
            </p:cNvPr>
            <p:cNvGrpSpPr/>
            <p:nvPr/>
          </p:nvGrpSpPr>
          <p:grpSpPr>
            <a:xfrm>
              <a:off x="2570638" y="270521"/>
              <a:ext cx="583309" cy="583309"/>
              <a:chOff x="0" y="0"/>
              <a:chExt cx="812800" cy="812800"/>
            </a:xfrm>
          </p:grpSpPr>
          <p:sp>
            <p:nvSpPr>
              <p:cNvPr id="44" name="Freeform 14">
                <a:extLst>
                  <a:ext uri="{FF2B5EF4-FFF2-40B4-BE49-F238E27FC236}">
                    <a16:creationId xmlns:a16="http://schemas.microsoft.com/office/drawing/2014/main" id="{3A24625D-2845-663B-75A4-5834B4458152}"/>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5" name="TextBox 15">
                <a:extLst>
                  <a:ext uri="{FF2B5EF4-FFF2-40B4-BE49-F238E27FC236}">
                    <a16:creationId xmlns:a16="http://schemas.microsoft.com/office/drawing/2014/main" id="{84B1941C-878E-76AB-0C9D-4D8AF322517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48" name="Picture 47" descr="A group of tractors with different colors&#10;&#10;Description automatically generated">
            <a:extLst>
              <a:ext uri="{FF2B5EF4-FFF2-40B4-BE49-F238E27FC236}">
                <a16:creationId xmlns:a16="http://schemas.microsoft.com/office/drawing/2014/main" id="{16E288DD-E5CC-A131-D46B-ED7CAAD4E05B}"/>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3084217" y="2420430"/>
            <a:ext cx="248019" cy="209472"/>
          </a:xfrm>
          <a:prstGeom prst="rect">
            <a:avLst/>
          </a:prstGeom>
        </p:spPr>
      </p:pic>
      <p:pic>
        <p:nvPicPr>
          <p:cNvPr id="52" name="Picture 51" descr="A group of tractors with different colors&#10;&#10;Description automatically generated">
            <a:extLst>
              <a:ext uri="{FF2B5EF4-FFF2-40B4-BE49-F238E27FC236}">
                <a16:creationId xmlns:a16="http://schemas.microsoft.com/office/drawing/2014/main" id="{3ECA280C-CE83-B441-4CAD-B351D2E5E8A9}"/>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4574374" y="2582012"/>
            <a:ext cx="248019" cy="209472"/>
          </a:xfrm>
          <a:prstGeom prst="rect">
            <a:avLst/>
          </a:prstGeom>
        </p:spPr>
      </p:pic>
      <p:pic>
        <p:nvPicPr>
          <p:cNvPr id="57" name="Picture 56" descr="A group of tractors with different colors&#10;&#10;Description automatically generated">
            <a:extLst>
              <a:ext uri="{FF2B5EF4-FFF2-40B4-BE49-F238E27FC236}">
                <a16:creationId xmlns:a16="http://schemas.microsoft.com/office/drawing/2014/main" id="{25E79248-5475-D99C-11FC-031BDED39780}"/>
              </a:ext>
            </a:extLst>
          </p:cNvPr>
          <p:cNvPicPr>
            <a:picLocks noChangeAspect="1"/>
          </p:cNvPicPr>
          <p:nvPr/>
        </p:nvPicPr>
        <p:blipFill rotWithShape="1">
          <a:blip r:embed="rId12">
            <a:clrChange>
              <a:clrFrom>
                <a:srgbClr val="FFFFFF"/>
              </a:clrFrom>
              <a:clrTo>
                <a:srgbClr val="FFFFFF">
                  <a:alpha val="0"/>
                </a:srgbClr>
              </a:clrTo>
            </a:clrChange>
            <a:extLst>
              <a:ext uri="{BEBA8EAE-BF5A-486C-A8C5-ECC9F3942E4B}">
                <a14:imgProps xmlns:a14="http://schemas.microsoft.com/office/drawing/2010/main">
                  <a14:imgLayer r:embed="rId13">
                    <a14:imgEffect>
                      <a14:brightnessContrast bright="20000" contrast="-40000"/>
                    </a14:imgEffect>
                  </a14:imgLayer>
                </a14:imgProps>
              </a:ext>
            </a:extLst>
          </a:blip>
          <a:srcRect l="66176" t="48941"/>
          <a:stretch/>
        </p:blipFill>
        <p:spPr>
          <a:xfrm flipH="1">
            <a:off x="6151499" y="2484242"/>
            <a:ext cx="248019" cy="209472"/>
          </a:xfrm>
          <a:prstGeom prst="rect">
            <a:avLst/>
          </a:prstGeom>
        </p:spPr>
      </p:pic>
      <p:sp>
        <p:nvSpPr>
          <p:cNvPr id="59" name="Freeform 23">
            <a:extLst>
              <a:ext uri="{FF2B5EF4-FFF2-40B4-BE49-F238E27FC236}">
                <a16:creationId xmlns:a16="http://schemas.microsoft.com/office/drawing/2014/main" id="{65A80460-F921-42C1-0CB7-9F2A854AF300}"/>
              </a:ext>
            </a:extLst>
          </p:cNvPr>
          <p:cNvSpPr/>
          <p:nvPr/>
        </p:nvSpPr>
        <p:spPr>
          <a:xfrm flipH="1">
            <a:off x="7347825" y="2443413"/>
            <a:ext cx="164618" cy="24333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60" name="Freeform 44">
            <a:extLst>
              <a:ext uri="{FF2B5EF4-FFF2-40B4-BE49-F238E27FC236}">
                <a16:creationId xmlns:a16="http://schemas.microsoft.com/office/drawing/2014/main" id="{14194865-945C-12D2-23AB-E46DAD5F0207}"/>
              </a:ext>
            </a:extLst>
          </p:cNvPr>
          <p:cNvSpPr/>
          <p:nvPr/>
        </p:nvSpPr>
        <p:spPr>
          <a:xfrm>
            <a:off x="7742645" y="1479276"/>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pic>
        <p:nvPicPr>
          <p:cNvPr id="62" name="Picture 61" descr="A yellow sun with triangles&#10;&#10;Description automatically generated">
            <a:extLst>
              <a:ext uri="{FF2B5EF4-FFF2-40B4-BE49-F238E27FC236}">
                <a16:creationId xmlns:a16="http://schemas.microsoft.com/office/drawing/2014/main" id="{B7350ED3-F6FE-ED00-BED3-FB63FCC20D04}"/>
              </a:ext>
            </a:extLst>
          </p:cNvPr>
          <p:cNvPicPr>
            <a:picLocks noChangeAspect="1"/>
          </p:cNvPicPr>
          <p:nvPr/>
        </p:nvPicPr>
        <p:blipFill>
          <a:blip r:embed="rId14"/>
          <a:stretch>
            <a:fillRect/>
          </a:stretch>
        </p:blipFill>
        <p:spPr>
          <a:xfrm>
            <a:off x="2772175" y="3293577"/>
            <a:ext cx="164618" cy="145816"/>
          </a:xfrm>
          <a:prstGeom prst="rect">
            <a:avLst/>
          </a:prstGeom>
        </p:spPr>
      </p:pic>
      <p:pic>
        <p:nvPicPr>
          <p:cNvPr id="63" name="Picture 62" descr="A yellow sun with triangles&#10;&#10;Description automatically generated">
            <a:extLst>
              <a:ext uri="{FF2B5EF4-FFF2-40B4-BE49-F238E27FC236}">
                <a16:creationId xmlns:a16="http://schemas.microsoft.com/office/drawing/2014/main" id="{93091219-3C11-D67E-BE63-6C7340280032}"/>
              </a:ext>
            </a:extLst>
          </p:cNvPr>
          <p:cNvPicPr>
            <a:picLocks noChangeAspect="1"/>
          </p:cNvPicPr>
          <p:nvPr/>
        </p:nvPicPr>
        <p:blipFill>
          <a:blip r:embed="rId14"/>
          <a:stretch>
            <a:fillRect/>
          </a:stretch>
        </p:blipFill>
        <p:spPr>
          <a:xfrm>
            <a:off x="2838121" y="3779062"/>
            <a:ext cx="164618" cy="145816"/>
          </a:xfrm>
          <a:prstGeom prst="rect">
            <a:avLst/>
          </a:prstGeom>
        </p:spPr>
      </p:pic>
      <p:pic>
        <p:nvPicPr>
          <p:cNvPr id="64" name="Picture 63" descr="A yellow sun with triangles&#10;&#10;Description automatically generated">
            <a:extLst>
              <a:ext uri="{FF2B5EF4-FFF2-40B4-BE49-F238E27FC236}">
                <a16:creationId xmlns:a16="http://schemas.microsoft.com/office/drawing/2014/main" id="{0C7F5C40-939C-28E5-EE43-73C89D16FA59}"/>
              </a:ext>
            </a:extLst>
          </p:cNvPr>
          <p:cNvPicPr>
            <a:picLocks noChangeAspect="1"/>
          </p:cNvPicPr>
          <p:nvPr/>
        </p:nvPicPr>
        <p:blipFill>
          <a:blip r:embed="rId14"/>
          <a:stretch>
            <a:fillRect/>
          </a:stretch>
        </p:blipFill>
        <p:spPr>
          <a:xfrm>
            <a:off x="2838680" y="3939709"/>
            <a:ext cx="164618" cy="145816"/>
          </a:xfrm>
          <a:prstGeom prst="rect">
            <a:avLst/>
          </a:prstGeom>
        </p:spPr>
      </p:pic>
      <p:pic>
        <p:nvPicPr>
          <p:cNvPr id="65" name="Picture 64" descr="A yellow sun with triangles&#10;&#10;Description automatically generated">
            <a:extLst>
              <a:ext uri="{FF2B5EF4-FFF2-40B4-BE49-F238E27FC236}">
                <a16:creationId xmlns:a16="http://schemas.microsoft.com/office/drawing/2014/main" id="{88F83B11-5A03-A3C7-34A6-C1DB1504055E}"/>
              </a:ext>
            </a:extLst>
          </p:cNvPr>
          <p:cNvPicPr>
            <a:picLocks noChangeAspect="1"/>
          </p:cNvPicPr>
          <p:nvPr/>
        </p:nvPicPr>
        <p:blipFill>
          <a:blip r:embed="rId14"/>
          <a:stretch>
            <a:fillRect/>
          </a:stretch>
        </p:blipFill>
        <p:spPr>
          <a:xfrm>
            <a:off x="2838121" y="4088647"/>
            <a:ext cx="164618" cy="145816"/>
          </a:xfrm>
          <a:prstGeom prst="rect">
            <a:avLst/>
          </a:prstGeom>
        </p:spPr>
      </p:pic>
      <p:pic>
        <p:nvPicPr>
          <p:cNvPr id="66" name="Picture 65" descr="A yellow sun with triangles&#10;&#10;Description automatically generated">
            <a:extLst>
              <a:ext uri="{FF2B5EF4-FFF2-40B4-BE49-F238E27FC236}">
                <a16:creationId xmlns:a16="http://schemas.microsoft.com/office/drawing/2014/main" id="{003095F8-84EB-8AE8-FCF2-7CDD5190FB40}"/>
              </a:ext>
            </a:extLst>
          </p:cNvPr>
          <p:cNvPicPr>
            <a:picLocks noChangeAspect="1"/>
          </p:cNvPicPr>
          <p:nvPr/>
        </p:nvPicPr>
        <p:blipFill>
          <a:blip r:embed="rId14"/>
          <a:stretch>
            <a:fillRect/>
          </a:stretch>
        </p:blipFill>
        <p:spPr>
          <a:xfrm>
            <a:off x="2846588" y="4223361"/>
            <a:ext cx="164618" cy="145816"/>
          </a:xfrm>
          <a:prstGeom prst="rect">
            <a:avLst/>
          </a:prstGeom>
        </p:spPr>
      </p:pic>
      <p:pic>
        <p:nvPicPr>
          <p:cNvPr id="67" name="Picture 66" descr="A yellow sun with triangles&#10;&#10;Description automatically generated">
            <a:extLst>
              <a:ext uri="{FF2B5EF4-FFF2-40B4-BE49-F238E27FC236}">
                <a16:creationId xmlns:a16="http://schemas.microsoft.com/office/drawing/2014/main" id="{C4137F78-9EA9-7B55-8D8A-8F577A6429EC}"/>
              </a:ext>
            </a:extLst>
          </p:cNvPr>
          <p:cNvPicPr>
            <a:picLocks noChangeAspect="1"/>
          </p:cNvPicPr>
          <p:nvPr/>
        </p:nvPicPr>
        <p:blipFill>
          <a:blip r:embed="rId14"/>
          <a:stretch>
            <a:fillRect/>
          </a:stretch>
        </p:blipFill>
        <p:spPr>
          <a:xfrm>
            <a:off x="2846588" y="4393072"/>
            <a:ext cx="164618" cy="145816"/>
          </a:xfrm>
          <a:prstGeom prst="rect">
            <a:avLst/>
          </a:prstGeom>
        </p:spPr>
      </p:pic>
      <p:pic>
        <p:nvPicPr>
          <p:cNvPr id="68" name="Picture 67" descr="A yellow sun with triangles&#10;&#10;Description automatically generated">
            <a:extLst>
              <a:ext uri="{FF2B5EF4-FFF2-40B4-BE49-F238E27FC236}">
                <a16:creationId xmlns:a16="http://schemas.microsoft.com/office/drawing/2014/main" id="{CDD3BC09-46D7-0EC4-F2F1-196F65E9D6B8}"/>
              </a:ext>
            </a:extLst>
          </p:cNvPr>
          <p:cNvPicPr>
            <a:picLocks noChangeAspect="1"/>
          </p:cNvPicPr>
          <p:nvPr/>
        </p:nvPicPr>
        <p:blipFill>
          <a:blip r:embed="rId14"/>
          <a:stretch>
            <a:fillRect/>
          </a:stretch>
        </p:blipFill>
        <p:spPr>
          <a:xfrm>
            <a:off x="4368095" y="3399555"/>
            <a:ext cx="164618" cy="145816"/>
          </a:xfrm>
          <a:prstGeom prst="rect">
            <a:avLst/>
          </a:prstGeom>
        </p:spPr>
      </p:pic>
      <p:pic>
        <p:nvPicPr>
          <p:cNvPr id="69" name="Picture 68" descr="A yellow sun with triangles&#10;&#10;Description automatically generated">
            <a:extLst>
              <a:ext uri="{FF2B5EF4-FFF2-40B4-BE49-F238E27FC236}">
                <a16:creationId xmlns:a16="http://schemas.microsoft.com/office/drawing/2014/main" id="{D83B8213-8C55-B666-FBBA-DBB45BB2B69F}"/>
              </a:ext>
            </a:extLst>
          </p:cNvPr>
          <p:cNvPicPr>
            <a:picLocks noChangeAspect="1"/>
          </p:cNvPicPr>
          <p:nvPr/>
        </p:nvPicPr>
        <p:blipFill>
          <a:blip r:embed="rId14"/>
          <a:stretch>
            <a:fillRect/>
          </a:stretch>
        </p:blipFill>
        <p:spPr>
          <a:xfrm>
            <a:off x="4376562" y="3795203"/>
            <a:ext cx="164618" cy="145816"/>
          </a:xfrm>
          <a:prstGeom prst="rect">
            <a:avLst/>
          </a:prstGeom>
        </p:spPr>
      </p:pic>
      <p:pic>
        <p:nvPicPr>
          <p:cNvPr id="70" name="Picture 69" descr="A yellow sun with triangles&#10;&#10;Description automatically generated">
            <a:extLst>
              <a:ext uri="{FF2B5EF4-FFF2-40B4-BE49-F238E27FC236}">
                <a16:creationId xmlns:a16="http://schemas.microsoft.com/office/drawing/2014/main" id="{7D4DA8CF-5A3D-B6E5-6A75-060E66D9EE76}"/>
              </a:ext>
            </a:extLst>
          </p:cNvPr>
          <p:cNvPicPr>
            <a:picLocks noChangeAspect="1"/>
          </p:cNvPicPr>
          <p:nvPr/>
        </p:nvPicPr>
        <p:blipFill>
          <a:blip r:embed="rId14"/>
          <a:stretch>
            <a:fillRect/>
          </a:stretch>
        </p:blipFill>
        <p:spPr>
          <a:xfrm>
            <a:off x="4369824" y="3937498"/>
            <a:ext cx="164618" cy="145816"/>
          </a:xfrm>
          <a:prstGeom prst="rect">
            <a:avLst/>
          </a:prstGeom>
        </p:spPr>
      </p:pic>
      <p:pic>
        <p:nvPicPr>
          <p:cNvPr id="71" name="Picture 70" descr="A yellow sun with triangles&#10;&#10;Description automatically generated">
            <a:extLst>
              <a:ext uri="{FF2B5EF4-FFF2-40B4-BE49-F238E27FC236}">
                <a16:creationId xmlns:a16="http://schemas.microsoft.com/office/drawing/2014/main" id="{C364E0CF-9C39-F04B-2566-865DA745C443}"/>
              </a:ext>
            </a:extLst>
          </p:cNvPr>
          <p:cNvPicPr>
            <a:picLocks noChangeAspect="1"/>
          </p:cNvPicPr>
          <p:nvPr/>
        </p:nvPicPr>
        <p:blipFill>
          <a:blip r:embed="rId14"/>
          <a:stretch>
            <a:fillRect/>
          </a:stretch>
        </p:blipFill>
        <p:spPr>
          <a:xfrm>
            <a:off x="4368095" y="4084075"/>
            <a:ext cx="164618" cy="145816"/>
          </a:xfrm>
          <a:prstGeom prst="rect">
            <a:avLst/>
          </a:prstGeom>
        </p:spPr>
      </p:pic>
      <p:pic>
        <p:nvPicPr>
          <p:cNvPr id="72" name="Picture 71" descr="A yellow sun with triangles&#10;&#10;Description automatically generated">
            <a:extLst>
              <a:ext uri="{FF2B5EF4-FFF2-40B4-BE49-F238E27FC236}">
                <a16:creationId xmlns:a16="http://schemas.microsoft.com/office/drawing/2014/main" id="{B7E35136-C9F6-A9E3-86FA-1FFE366B0B66}"/>
              </a:ext>
            </a:extLst>
          </p:cNvPr>
          <p:cNvPicPr>
            <a:picLocks noChangeAspect="1"/>
          </p:cNvPicPr>
          <p:nvPr/>
        </p:nvPicPr>
        <p:blipFill>
          <a:blip r:embed="rId14"/>
          <a:stretch>
            <a:fillRect/>
          </a:stretch>
        </p:blipFill>
        <p:spPr>
          <a:xfrm>
            <a:off x="4368673" y="4223212"/>
            <a:ext cx="164618" cy="145816"/>
          </a:xfrm>
          <a:prstGeom prst="rect">
            <a:avLst/>
          </a:prstGeom>
        </p:spPr>
      </p:pic>
      <p:pic>
        <p:nvPicPr>
          <p:cNvPr id="73" name="Picture 72" descr="A yellow sun with triangles&#10;&#10;Description automatically generated">
            <a:extLst>
              <a:ext uri="{FF2B5EF4-FFF2-40B4-BE49-F238E27FC236}">
                <a16:creationId xmlns:a16="http://schemas.microsoft.com/office/drawing/2014/main" id="{CE9FF20B-A7CC-57BA-DFA9-BD955A763359}"/>
              </a:ext>
            </a:extLst>
          </p:cNvPr>
          <p:cNvPicPr>
            <a:picLocks noChangeAspect="1"/>
          </p:cNvPicPr>
          <p:nvPr/>
        </p:nvPicPr>
        <p:blipFill>
          <a:blip r:embed="rId14"/>
          <a:stretch>
            <a:fillRect/>
          </a:stretch>
        </p:blipFill>
        <p:spPr>
          <a:xfrm>
            <a:off x="4369998" y="4387078"/>
            <a:ext cx="164618" cy="145816"/>
          </a:xfrm>
          <a:prstGeom prst="rect">
            <a:avLst/>
          </a:prstGeom>
        </p:spPr>
      </p:pic>
      <p:pic>
        <p:nvPicPr>
          <p:cNvPr id="74" name="Picture 73" descr="A yellow sun with triangles&#10;&#10;Description automatically generated">
            <a:extLst>
              <a:ext uri="{FF2B5EF4-FFF2-40B4-BE49-F238E27FC236}">
                <a16:creationId xmlns:a16="http://schemas.microsoft.com/office/drawing/2014/main" id="{7552A77C-DDE8-D21C-7C1E-D562B7DF4BE9}"/>
              </a:ext>
            </a:extLst>
          </p:cNvPr>
          <p:cNvPicPr>
            <a:picLocks noChangeAspect="1"/>
          </p:cNvPicPr>
          <p:nvPr/>
        </p:nvPicPr>
        <p:blipFill>
          <a:blip r:embed="rId14"/>
          <a:stretch>
            <a:fillRect/>
          </a:stretch>
        </p:blipFill>
        <p:spPr>
          <a:xfrm>
            <a:off x="5901660" y="3271801"/>
            <a:ext cx="164618" cy="145816"/>
          </a:xfrm>
          <a:prstGeom prst="rect">
            <a:avLst/>
          </a:prstGeom>
        </p:spPr>
      </p:pic>
      <p:pic>
        <p:nvPicPr>
          <p:cNvPr id="75" name="Picture 74" descr="A yellow sun with triangles&#10;&#10;Description automatically generated">
            <a:extLst>
              <a:ext uri="{FF2B5EF4-FFF2-40B4-BE49-F238E27FC236}">
                <a16:creationId xmlns:a16="http://schemas.microsoft.com/office/drawing/2014/main" id="{996CA5EA-F674-C4B8-10A1-CB6A27E89646}"/>
              </a:ext>
            </a:extLst>
          </p:cNvPr>
          <p:cNvPicPr>
            <a:picLocks noChangeAspect="1"/>
          </p:cNvPicPr>
          <p:nvPr/>
        </p:nvPicPr>
        <p:blipFill>
          <a:blip r:embed="rId14"/>
          <a:stretch>
            <a:fillRect/>
          </a:stretch>
        </p:blipFill>
        <p:spPr>
          <a:xfrm>
            <a:off x="5919129" y="3795203"/>
            <a:ext cx="164618" cy="145816"/>
          </a:xfrm>
          <a:prstGeom prst="rect">
            <a:avLst/>
          </a:prstGeom>
        </p:spPr>
      </p:pic>
      <p:pic>
        <p:nvPicPr>
          <p:cNvPr id="76" name="Picture 75" descr="A yellow sun with triangles&#10;&#10;Description automatically generated">
            <a:extLst>
              <a:ext uri="{FF2B5EF4-FFF2-40B4-BE49-F238E27FC236}">
                <a16:creationId xmlns:a16="http://schemas.microsoft.com/office/drawing/2014/main" id="{FB7FB3DD-E015-2965-EC51-B855C5E620BF}"/>
              </a:ext>
            </a:extLst>
          </p:cNvPr>
          <p:cNvPicPr>
            <a:picLocks noChangeAspect="1"/>
          </p:cNvPicPr>
          <p:nvPr/>
        </p:nvPicPr>
        <p:blipFill>
          <a:blip r:embed="rId14"/>
          <a:stretch>
            <a:fillRect/>
          </a:stretch>
        </p:blipFill>
        <p:spPr>
          <a:xfrm>
            <a:off x="5927862" y="3933195"/>
            <a:ext cx="164618" cy="145816"/>
          </a:xfrm>
          <a:prstGeom prst="rect">
            <a:avLst/>
          </a:prstGeom>
        </p:spPr>
      </p:pic>
      <p:pic>
        <p:nvPicPr>
          <p:cNvPr id="77" name="Picture 76" descr="A yellow sun with triangles&#10;&#10;Description automatically generated">
            <a:extLst>
              <a:ext uri="{FF2B5EF4-FFF2-40B4-BE49-F238E27FC236}">
                <a16:creationId xmlns:a16="http://schemas.microsoft.com/office/drawing/2014/main" id="{E261FD84-B8F7-9AE4-1B2E-F186A3935573}"/>
              </a:ext>
            </a:extLst>
          </p:cNvPr>
          <p:cNvPicPr>
            <a:picLocks noChangeAspect="1"/>
          </p:cNvPicPr>
          <p:nvPr/>
        </p:nvPicPr>
        <p:blipFill>
          <a:blip r:embed="rId14"/>
          <a:stretch>
            <a:fillRect/>
          </a:stretch>
        </p:blipFill>
        <p:spPr>
          <a:xfrm>
            <a:off x="5927862" y="4084075"/>
            <a:ext cx="164618" cy="145816"/>
          </a:xfrm>
          <a:prstGeom prst="rect">
            <a:avLst/>
          </a:prstGeom>
        </p:spPr>
      </p:pic>
      <p:pic>
        <p:nvPicPr>
          <p:cNvPr id="78" name="Picture 77" descr="A yellow sun with triangles&#10;&#10;Description automatically generated">
            <a:extLst>
              <a:ext uri="{FF2B5EF4-FFF2-40B4-BE49-F238E27FC236}">
                <a16:creationId xmlns:a16="http://schemas.microsoft.com/office/drawing/2014/main" id="{DE5C7D7A-F61C-D805-E800-B33988AE304A}"/>
              </a:ext>
            </a:extLst>
          </p:cNvPr>
          <p:cNvPicPr>
            <a:picLocks noChangeAspect="1"/>
          </p:cNvPicPr>
          <p:nvPr/>
        </p:nvPicPr>
        <p:blipFill>
          <a:blip r:embed="rId14"/>
          <a:stretch>
            <a:fillRect/>
          </a:stretch>
        </p:blipFill>
        <p:spPr>
          <a:xfrm>
            <a:off x="5935331" y="4229891"/>
            <a:ext cx="164618" cy="145816"/>
          </a:xfrm>
          <a:prstGeom prst="rect">
            <a:avLst/>
          </a:prstGeom>
        </p:spPr>
      </p:pic>
      <p:pic>
        <p:nvPicPr>
          <p:cNvPr id="79" name="Picture 78" descr="A yellow sun with triangles&#10;&#10;Description automatically generated">
            <a:extLst>
              <a:ext uri="{FF2B5EF4-FFF2-40B4-BE49-F238E27FC236}">
                <a16:creationId xmlns:a16="http://schemas.microsoft.com/office/drawing/2014/main" id="{3E3DDE8F-A061-BD6F-4DB9-4834E9DF601A}"/>
              </a:ext>
            </a:extLst>
          </p:cNvPr>
          <p:cNvPicPr>
            <a:picLocks noChangeAspect="1"/>
          </p:cNvPicPr>
          <p:nvPr/>
        </p:nvPicPr>
        <p:blipFill>
          <a:blip r:embed="rId14"/>
          <a:stretch>
            <a:fillRect/>
          </a:stretch>
        </p:blipFill>
        <p:spPr>
          <a:xfrm>
            <a:off x="5927862" y="4474470"/>
            <a:ext cx="164618" cy="145816"/>
          </a:xfrm>
          <a:prstGeom prst="rect">
            <a:avLst/>
          </a:prstGeom>
        </p:spPr>
      </p:pic>
      <p:pic>
        <p:nvPicPr>
          <p:cNvPr id="80" name="Picture 79" descr="A yellow sun with triangles&#10;&#10;Description automatically generated">
            <a:extLst>
              <a:ext uri="{FF2B5EF4-FFF2-40B4-BE49-F238E27FC236}">
                <a16:creationId xmlns:a16="http://schemas.microsoft.com/office/drawing/2014/main" id="{3D176FA6-FC15-067F-3C1D-7F9BA0C9B0CF}"/>
              </a:ext>
            </a:extLst>
          </p:cNvPr>
          <p:cNvPicPr>
            <a:picLocks noChangeAspect="1"/>
          </p:cNvPicPr>
          <p:nvPr/>
        </p:nvPicPr>
        <p:blipFill>
          <a:blip r:embed="rId14"/>
          <a:stretch>
            <a:fillRect/>
          </a:stretch>
        </p:blipFill>
        <p:spPr>
          <a:xfrm>
            <a:off x="7461427" y="3541326"/>
            <a:ext cx="164618" cy="145816"/>
          </a:xfrm>
          <a:prstGeom prst="rect">
            <a:avLst/>
          </a:prstGeom>
        </p:spPr>
      </p:pic>
      <p:pic>
        <p:nvPicPr>
          <p:cNvPr id="81" name="Picture 80" descr="A yellow sun with triangles&#10;&#10;Description automatically generated">
            <a:extLst>
              <a:ext uri="{FF2B5EF4-FFF2-40B4-BE49-F238E27FC236}">
                <a16:creationId xmlns:a16="http://schemas.microsoft.com/office/drawing/2014/main" id="{50258507-01E5-78D9-3EB5-187FA25D128B}"/>
              </a:ext>
            </a:extLst>
          </p:cNvPr>
          <p:cNvPicPr>
            <a:picLocks noChangeAspect="1"/>
          </p:cNvPicPr>
          <p:nvPr/>
        </p:nvPicPr>
        <p:blipFill>
          <a:blip r:embed="rId14"/>
          <a:stretch>
            <a:fillRect/>
          </a:stretch>
        </p:blipFill>
        <p:spPr>
          <a:xfrm>
            <a:off x="7603716" y="3804828"/>
            <a:ext cx="164618" cy="145816"/>
          </a:xfrm>
          <a:prstGeom prst="rect">
            <a:avLst/>
          </a:prstGeom>
        </p:spPr>
      </p:pic>
      <p:pic>
        <p:nvPicPr>
          <p:cNvPr id="82" name="Picture 81" descr="A yellow sun with triangles&#10;&#10;Description automatically generated">
            <a:extLst>
              <a:ext uri="{FF2B5EF4-FFF2-40B4-BE49-F238E27FC236}">
                <a16:creationId xmlns:a16="http://schemas.microsoft.com/office/drawing/2014/main" id="{1833E02B-624D-68E3-6AE0-CCE2AE99731F}"/>
              </a:ext>
            </a:extLst>
          </p:cNvPr>
          <p:cNvPicPr>
            <a:picLocks noChangeAspect="1"/>
          </p:cNvPicPr>
          <p:nvPr/>
        </p:nvPicPr>
        <p:blipFill>
          <a:blip r:embed="rId14"/>
          <a:stretch>
            <a:fillRect/>
          </a:stretch>
        </p:blipFill>
        <p:spPr>
          <a:xfrm>
            <a:off x="7552513" y="3991420"/>
            <a:ext cx="164618" cy="145816"/>
          </a:xfrm>
          <a:prstGeom prst="rect">
            <a:avLst/>
          </a:prstGeom>
        </p:spPr>
      </p:pic>
      <p:pic>
        <p:nvPicPr>
          <p:cNvPr id="83" name="Picture 82" descr="A yellow sun with triangles&#10;&#10;Description automatically generated">
            <a:extLst>
              <a:ext uri="{FF2B5EF4-FFF2-40B4-BE49-F238E27FC236}">
                <a16:creationId xmlns:a16="http://schemas.microsoft.com/office/drawing/2014/main" id="{139C8FA4-AB06-9E40-52F5-6961A8DCD824}"/>
              </a:ext>
            </a:extLst>
          </p:cNvPr>
          <p:cNvPicPr>
            <a:picLocks noChangeAspect="1"/>
          </p:cNvPicPr>
          <p:nvPr/>
        </p:nvPicPr>
        <p:blipFill>
          <a:blip r:embed="rId14"/>
          <a:stretch>
            <a:fillRect/>
          </a:stretch>
        </p:blipFill>
        <p:spPr>
          <a:xfrm>
            <a:off x="7578027" y="4171125"/>
            <a:ext cx="164618" cy="145816"/>
          </a:xfrm>
          <a:prstGeom prst="rect">
            <a:avLst/>
          </a:prstGeom>
        </p:spPr>
      </p:pic>
      <p:pic>
        <p:nvPicPr>
          <p:cNvPr id="84" name="Picture 83" descr="A yellow sun with triangles&#10;&#10;Description automatically generated">
            <a:extLst>
              <a:ext uri="{FF2B5EF4-FFF2-40B4-BE49-F238E27FC236}">
                <a16:creationId xmlns:a16="http://schemas.microsoft.com/office/drawing/2014/main" id="{B3985F04-725C-9C54-79D1-59063BA84078}"/>
              </a:ext>
            </a:extLst>
          </p:cNvPr>
          <p:cNvPicPr>
            <a:picLocks noChangeAspect="1"/>
          </p:cNvPicPr>
          <p:nvPr/>
        </p:nvPicPr>
        <p:blipFill>
          <a:blip r:embed="rId14"/>
          <a:stretch>
            <a:fillRect/>
          </a:stretch>
        </p:blipFill>
        <p:spPr>
          <a:xfrm>
            <a:off x="7495718" y="4371833"/>
            <a:ext cx="164618" cy="145816"/>
          </a:xfrm>
          <a:prstGeom prst="rect">
            <a:avLst/>
          </a:prstGeom>
        </p:spPr>
      </p:pic>
      <p:pic>
        <p:nvPicPr>
          <p:cNvPr id="85" name="Picture 84" descr="A yellow sun with triangles&#10;&#10;Description automatically generated">
            <a:extLst>
              <a:ext uri="{FF2B5EF4-FFF2-40B4-BE49-F238E27FC236}">
                <a16:creationId xmlns:a16="http://schemas.microsoft.com/office/drawing/2014/main" id="{D072AA9F-FFB6-9C3B-B79C-3C483A21A03A}"/>
              </a:ext>
            </a:extLst>
          </p:cNvPr>
          <p:cNvPicPr>
            <a:picLocks noChangeAspect="1"/>
          </p:cNvPicPr>
          <p:nvPr/>
        </p:nvPicPr>
        <p:blipFill>
          <a:blip r:embed="rId14"/>
          <a:stretch>
            <a:fillRect/>
          </a:stretch>
        </p:blipFill>
        <p:spPr>
          <a:xfrm>
            <a:off x="7464560" y="4553794"/>
            <a:ext cx="164618" cy="145816"/>
          </a:xfrm>
          <a:prstGeom prst="rect">
            <a:avLst/>
          </a:prstGeom>
        </p:spPr>
      </p:pic>
      <p:pic>
        <p:nvPicPr>
          <p:cNvPr id="86" name="Picture 85" descr="A yellow sun with triangles&#10;&#10;Description automatically generated">
            <a:extLst>
              <a:ext uri="{FF2B5EF4-FFF2-40B4-BE49-F238E27FC236}">
                <a16:creationId xmlns:a16="http://schemas.microsoft.com/office/drawing/2014/main" id="{42D70348-04F4-194D-8AC3-D3E95FEB1F22}"/>
              </a:ext>
            </a:extLst>
          </p:cNvPr>
          <p:cNvPicPr>
            <a:picLocks noChangeAspect="1"/>
          </p:cNvPicPr>
          <p:nvPr/>
        </p:nvPicPr>
        <p:blipFill>
          <a:blip r:embed="rId14"/>
          <a:stretch>
            <a:fillRect/>
          </a:stretch>
        </p:blipFill>
        <p:spPr>
          <a:xfrm>
            <a:off x="9015957" y="3404386"/>
            <a:ext cx="164618" cy="145816"/>
          </a:xfrm>
          <a:prstGeom prst="rect">
            <a:avLst/>
          </a:prstGeom>
        </p:spPr>
      </p:pic>
      <p:pic>
        <p:nvPicPr>
          <p:cNvPr id="87" name="Picture 86" descr="A yellow sun with triangles&#10;&#10;Description automatically generated">
            <a:extLst>
              <a:ext uri="{FF2B5EF4-FFF2-40B4-BE49-F238E27FC236}">
                <a16:creationId xmlns:a16="http://schemas.microsoft.com/office/drawing/2014/main" id="{2F321C2C-5BDF-2E93-63FC-8F8ED2CF0FF5}"/>
              </a:ext>
            </a:extLst>
          </p:cNvPr>
          <p:cNvPicPr>
            <a:picLocks noChangeAspect="1"/>
          </p:cNvPicPr>
          <p:nvPr/>
        </p:nvPicPr>
        <p:blipFill>
          <a:blip r:embed="rId14"/>
          <a:stretch>
            <a:fillRect/>
          </a:stretch>
        </p:blipFill>
        <p:spPr>
          <a:xfrm>
            <a:off x="9015957" y="3881509"/>
            <a:ext cx="164618" cy="145816"/>
          </a:xfrm>
          <a:prstGeom prst="rect">
            <a:avLst/>
          </a:prstGeom>
        </p:spPr>
      </p:pic>
      <p:pic>
        <p:nvPicPr>
          <p:cNvPr id="88" name="Picture 87" descr="A yellow sun with triangles&#10;&#10;Description automatically generated">
            <a:extLst>
              <a:ext uri="{FF2B5EF4-FFF2-40B4-BE49-F238E27FC236}">
                <a16:creationId xmlns:a16="http://schemas.microsoft.com/office/drawing/2014/main" id="{DCDC17B2-C583-81E3-7E7A-D7FE54EC2B9C}"/>
              </a:ext>
            </a:extLst>
          </p:cNvPr>
          <p:cNvPicPr>
            <a:picLocks noChangeAspect="1"/>
          </p:cNvPicPr>
          <p:nvPr/>
        </p:nvPicPr>
        <p:blipFill>
          <a:blip r:embed="rId14"/>
          <a:stretch>
            <a:fillRect/>
          </a:stretch>
        </p:blipFill>
        <p:spPr>
          <a:xfrm>
            <a:off x="9029796" y="4010852"/>
            <a:ext cx="164618" cy="145816"/>
          </a:xfrm>
          <a:prstGeom prst="rect">
            <a:avLst/>
          </a:prstGeom>
        </p:spPr>
      </p:pic>
      <p:pic>
        <p:nvPicPr>
          <p:cNvPr id="89" name="Picture 88" descr="A yellow sun with triangles&#10;&#10;Description automatically generated">
            <a:extLst>
              <a:ext uri="{FF2B5EF4-FFF2-40B4-BE49-F238E27FC236}">
                <a16:creationId xmlns:a16="http://schemas.microsoft.com/office/drawing/2014/main" id="{1D90BDF5-0A65-E542-B4DB-D603D0C60009}"/>
              </a:ext>
            </a:extLst>
          </p:cNvPr>
          <p:cNvPicPr>
            <a:picLocks noChangeAspect="1"/>
          </p:cNvPicPr>
          <p:nvPr/>
        </p:nvPicPr>
        <p:blipFill>
          <a:blip r:embed="rId14"/>
          <a:stretch>
            <a:fillRect/>
          </a:stretch>
        </p:blipFill>
        <p:spPr>
          <a:xfrm>
            <a:off x="9112105" y="4171265"/>
            <a:ext cx="164618" cy="145816"/>
          </a:xfrm>
          <a:prstGeom prst="rect">
            <a:avLst/>
          </a:prstGeom>
        </p:spPr>
      </p:pic>
      <p:pic>
        <p:nvPicPr>
          <p:cNvPr id="90" name="Picture 89" descr="A yellow sun with triangles&#10;&#10;Description automatically generated">
            <a:extLst>
              <a:ext uri="{FF2B5EF4-FFF2-40B4-BE49-F238E27FC236}">
                <a16:creationId xmlns:a16="http://schemas.microsoft.com/office/drawing/2014/main" id="{D661B80D-E4B4-225E-7367-0FCB3FF55157}"/>
              </a:ext>
            </a:extLst>
          </p:cNvPr>
          <p:cNvPicPr>
            <a:picLocks noChangeAspect="1"/>
          </p:cNvPicPr>
          <p:nvPr/>
        </p:nvPicPr>
        <p:blipFill>
          <a:blip r:embed="rId14"/>
          <a:stretch>
            <a:fillRect/>
          </a:stretch>
        </p:blipFill>
        <p:spPr>
          <a:xfrm>
            <a:off x="9114497" y="4332717"/>
            <a:ext cx="164618" cy="145816"/>
          </a:xfrm>
          <a:prstGeom prst="rect">
            <a:avLst/>
          </a:prstGeom>
        </p:spPr>
      </p:pic>
      <p:pic>
        <p:nvPicPr>
          <p:cNvPr id="91" name="Picture 90" descr="A yellow sun with triangles&#10;&#10;Description automatically generated">
            <a:extLst>
              <a:ext uri="{FF2B5EF4-FFF2-40B4-BE49-F238E27FC236}">
                <a16:creationId xmlns:a16="http://schemas.microsoft.com/office/drawing/2014/main" id="{F5E534AD-8483-D11A-B950-4B8EE1F3B56A}"/>
              </a:ext>
            </a:extLst>
          </p:cNvPr>
          <p:cNvPicPr>
            <a:picLocks noChangeAspect="1"/>
          </p:cNvPicPr>
          <p:nvPr/>
        </p:nvPicPr>
        <p:blipFill>
          <a:blip r:embed="rId14"/>
          <a:stretch>
            <a:fillRect/>
          </a:stretch>
        </p:blipFill>
        <p:spPr>
          <a:xfrm>
            <a:off x="9054807" y="4553794"/>
            <a:ext cx="164618" cy="145816"/>
          </a:xfrm>
          <a:prstGeom prst="rect">
            <a:avLst/>
          </a:prstGeom>
        </p:spPr>
      </p:pic>
      <p:pic>
        <p:nvPicPr>
          <p:cNvPr id="92" name="Picture 91" descr="A yellow sun with triangles&#10;&#10;Description automatically generated">
            <a:extLst>
              <a:ext uri="{FF2B5EF4-FFF2-40B4-BE49-F238E27FC236}">
                <a16:creationId xmlns:a16="http://schemas.microsoft.com/office/drawing/2014/main" id="{35B6DCA3-44F7-C748-69C8-E0AFAB4424F9}"/>
              </a:ext>
            </a:extLst>
          </p:cNvPr>
          <p:cNvPicPr>
            <a:picLocks noChangeAspect="1"/>
          </p:cNvPicPr>
          <p:nvPr/>
        </p:nvPicPr>
        <p:blipFill>
          <a:blip r:embed="rId14"/>
          <a:stretch>
            <a:fillRect/>
          </a:stretch>
        </p:blipFill>
        <p:spPr>
          <a:xfrm>
            <a:off x="2764279" y="5570145"/>
            <a:ext cx="164618" cy="145816"/>
          </a:xfrm>
          <a:prstGeom prst="rect">
            <a:avLst/>
          </a:prstGeom>
        </p:spPr>
      </p:pic>
      <p:pic>
        <p:nvPicPr>
          <p:cNvPr id="93" name="Picture 92" descr="A yellow sun with triangles&#10;&#10;Description automatically generated">
            <a:extLst>
              <a:ext uri="{FF2B5EF4-FFF2-40B4-BE49-F238E27FC236}">
                <a16:creationId xmlns:a16="http://schemas.microsoft.com/office/drawing/2014/main" id="{A8FFC497-EF0E-D45F-7BC6-64624F51691E}"/>
              </a:ext>
            </a:extLst>
          </p:cNvPr>
          <p:cNvPicPr>
            <a:picLocks noChangeAspect="1"/>
          </p:cNvPicPr>
          <p:nvPr/>
        </p:nvPicPr>
        <p:blipFill>
          <a:blip r:embed="rId14"/>
          <a:stretch>
            <a:fillRect/>
          </a:stretch>
        </p:blipFill>
        <p:spPr>
          <a:xfrm>
            <a:off x="7370291" y="5597342"/>
            <a:ext cx="164618" cy="145816"/>
          </a:xfrm>
          <a:prstGeom prst="rect">
            <a:avLst/>
          </a:prstGeom>
        </p:spPr>
      </p:pic>
      <p:pic>
        <p:nvPicPr>
          <p:cNvPr id="94" name="Picture 93" descr="A yellow sun with triangles&#10;&#10;Description automatically generated">
            <a:extLst>
              <a:ext uri="{FF2B5EF4-FFF2-40B4-BE49-F238E27FC236}">
                <a16:creationId xmlns:a16="http://schemas.microsoft.com/office/drawing/2014/main" id="{A85743A9-A2C7-3380-110C-F802149DA418}"/>
              </a:ext>
            </a:extLst>
          </p:cNvPr>
          <p:cNvPicPr>
            <a:picLocks noChangeAspect="1"/>
          </p:cNvPicPr>
          <p:nvPr/>
        </p:nvPicPr>
        <p:blipFill>
          <a:blip r:embed="rId14"/>
          <a:stretch>
            <a:fillRect/>
          </a:stretch>
        </p:blipFill>
        <p:spPr>
          <a:xfrm>
            <a:off x="5808226" y="5589713"/>
            <a:ext cx="164618" cy="145816"/>
          </a:xfrm>
          <a:prstGeom prst="rect">
            <a:avLst/>
          </a:prstGeom>
        </p:spPr>
      </p:pic>
      <p:pic>
        <p:nvPicPr>
          <p:cNvPr id="95" name="Picture 94" descr="A picture containing shape&#10;&#10;Description automatically generated">
            <a:extLst>
              <a:ext uri="{FF2B5EF4-FFF2-40B4-BE49-F238E27FC236}">
                <a16:creationId xmlns:a16="http://schemas.microsoft.com/office/drawing/2014/main" id="{0105F548-3B37-D700-D6A6-B2288B9EA3B4}"/>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0679192">
            <a:off x="6490391" y="2496648"/>
            <a:ext cx="251534" cy="217541"/>
          </a:xfrm>
          <a:prstGeom prst="rect">
            <a:avLst/>
          </a:prstGeom>
        </p:spPr>
      </p:pic>
      <p:sp>
        <p:nvSpPr>
          <p:cNvPr id="3" name="Freeform 23">
            <a:extLst>
              <a:ext uri="{FF2B5EF4-FFF2-40B4-BE49-F238E27FC236}">
                <a16:creationId xmlns:a16="http://schemas.microsoft.com/office/drawing/2014/main" id="{559543DA-A567-D3D3-B1BF-2041EA8EA175}"/>
              </a:ext>
            </a:extLst>
          </p:cNvPr>
          <p:cNvSpPr/>
          <p:nvPr/>
        </p:nvSpPr>
        <p:spPr>
          <a:xfrm flipH="1">
            <a:off x="4197381" y="5540953"/>
            <a:ext cx="164618" cy="24333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4" name="Freeform 23">
            <a:extLst>
              <a:ext uri="{FF2B5EF4-FFF2-40B4-BE49-F238E27FC236}">
                <a16:creationId xmlns:a16="http://schemas.microsoft.com/office/drawing/2014/main" id="{AEF8A371-E80C-F3D5-C5C6-81AC886B7005}"/>
              </a:ext>
            </a:extLst>
          </p:cNvPr>
          <p:cNvSpPr/>
          <p:nvPr/>
        </p:nvSpPr>
        <p:spPr>
          <a:xfrm flipH="1">
            <a:off x="7413409" y="1651869"/>
            <a:ext cx="164618" cy="243335"/>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8" name="Freeform 44">
            <a:extLst>
              <a:ext uri="{FF2B5EF4-FFF2-40B4-BE49-F238E27FC236}">
                <a16:creationId xmlns:a16="http://schemas.microsoft.com/office/drawing/2014/main" id="{419565C2-4ABA-8913-160A-E4C03C203680}"/>
              </a:ext>
            </a:extLst>
          </p:cNvPr>
          <p:cNvSpPr/>
          <p:nvPr/>
        </p:nvSpPr>
        <p:spPr>
          <a:xfrm>
            <a:off x="6168784" y="1619344"/>
            <a:ext cx="206739" cy="151471"/>
          </a:xfrm>
          <a:prstGeom prst="rect">
            <a:avLst/>
          </a:pr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sp>
        <p:nvSpPr>
          <p:cNvPr id="2" name="Freeform 26">
            <a:extLst>
              <a:ext uri="{FF2B5EF4-FFF2-40B4-BE49-F238E27FC236}">
                <a16:creationId xmlns:a16="http://schemas.microsoft.com/office/drawing/2014/main" id="{5B9150AA-533F-50CB-C3E2-CC161C87B3E8}"/>
              </a:ext>
            </a:extLst>
          </p:cNvPr>
          <p:cNvSpPr/>
          <p:nvPr/>
        </p:nvSpPr>
        <p:spPr>
          <a:xfrm rot="725789">
            <a:off x="66203" y="30325"/>
            <a:ext cx="742062" cy="710458"/>
          </a:xfrm>
          <a:custGeom>
            <a:avLst/>
            <a:gdLst/>
            <a:ahLst/>
            <a:cxnLst/>
            <a:rect l="l" t="t" r="r" b="b"/>
            <a:pathLst>
              <a:path w="2155676" h="2130834">
                <a:moveTo>
                  <a:pt x="0" y="0"/>
                </a:moveTo>
                <a:lnTo>
                  <a:pt x="2155675" y="0"/>
                </a:lnTo>
                <a:lnTo>
                  <a:pt x="2155675" y="2130834"/>
                </a:lnTo>
                <a:lnTo>
                  <a:pt x="0" y="2130834"/>
                </a:lnTo>
                <a:lnTo>
                  <a:pt x="0" y="0"/>
                </a:lnTo>
                <a:close/>
              </a:path>
            </a:pathLst>
          </a:custGeom>
          <a:blipFill>
            <a:blip r:embed="rId15"/>
            <a:stretch>
              <a:fillRect/>
            </a:stretch>
          </a:blipFill>
        </p:spPr>
        <p:txBody>
          <a:bodyPr/>
          <a:lstStyle/>
          <a:p>
            <a:endParaRPr lang="en-GB"/>
          </a:p>
        </p:txBody>
      </p:sp>
    </p:spTree>
    <p:extLst>
      <p:ext uri="{BB962C8B-B14F-4D97-AF65-F5344CB8AC3E}">
        <p14:creationId xmlns:p14="http://schemas.microsoft.com/office/powerpoint/2010/main" val="28069430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7437f448f76acff6e85f1fc07b7977c5">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56c820b447b1dc1b81826cee2acb5871"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251CCE8-08AE-435D-BCC1-F27873B1F9A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cc8f99-6edd-417c-8b08-e4af51aa64dc"/>
    <ds:schemaRef ds:uri="93f07fc0-f3cc-4d0b-9a4f-54b5dee9d13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8B72B72-EFE2-4371-B500-B2B9B1CA3EDB}">
  <ds:schemaRefs>
    <ds:schemaRef ds:uri="http://purl.org/dc/terms/"/>
    <ds:schemaRef ds:uri="http://purl.org/dc/elements/1.1/"/>
    <ds:schemaRef ds:uri="http://schemas.microsoft.com/office/infopath/2007/PartnerControls"/>
    <ds:schemaRef ds:uri="http://schemas.microsoft.com/office/2006/documentManagement/types"/>
    <ds:schemaRef ds:uri="http://schemas.openxmlformats.org/package/2006/metadata/core-properties"/>
    <ds:schemaRef ds:uri="93f07fc0-f3cc-4d0b-9a4f-54b5dee9d132"/>
    <ds:schemaRef ds:uri="cfcc8f99-6edd-417c-8b08-e4af51aa64dc"/>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3AB8ED64-C6F3-4AA7-A4F8-D8EE960172A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1639</Words>
  <Application>Microsoft Office PowerPoint</Application>
  <PresentationFormat>A4 Paper (210x297 mm)</PresentationFormat>
  <Paragraphs>359</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Century Gothic</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Bradley Magill</cp:lastModifiedBy>
  <cp:revision>28</cp:revision>
  <cp:lastPrinted>2024-12-12T13:06:13Z</cp:lastPrinted>
  <dcterms:created xsi:type="dcterms:W3CDTF">2014-08-19T19:35:20Z</dcterms:created>
  <dcterms:modified xsi:type="dcterms:W3CDTF">2026-04-16T18:30:23Z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